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4"/>
  </p:notesMasterIdLst>
  <p:sldIdLst>
    <p:sldId id="256" r:id="rId2"/>
    <p:sldId id="814" r:id="rId3"/>
    <p:sldId id="508" r:id="rId4"/>
    <p:sldId id="462" r:id="rId5"/>
    <p:sldId id="816" r:id="rId6"/>
    <p:sldId id="818" r:id="rId7"/>
    <p:sldId id="819" r:id="rId8"/>
    <p:sldId id="464" r:id="rId9"/>
    <p:sldId id="465" r:id="rId10"/>
    <p:sldId id="466" r:id="rId11"/>
    <p:sldId id="467" r:id="rId12"/>
    <p:sldId id="554" r:id="rId13"/>
    <p:sldId id="468" r:id="rId14"/>
    <p:sldId id="332" r:id="rId15"/>
    <p:sldId id="368" r:id="rId16"/>
    <p:sldId id="370" r:id="rId17"/>
    <p:sldId id="372" r:id="rId18"/>
    <p:sldId id="855" r:id="rId19"/>
    <p:sldId id="856" r:id="rId20"/>
    <p:sldId id="857" r:id="rId21"/>
    <p:sldId id="477" r:id="rId22"/>
    <p:sldId id="480" r:id="rId23"/>
    <p:sldId id="481" r:id="rId24"/>
    <p:sldId id="837" r:id="rId25"/>
    <p:sldId id="823" r:id="rId26"/>
    <p:sldId id="821" r:id="rId27"/>
    <p:sldId id="824" r:id="rId28"/>
    <p:sldId id="854" r:id="rId29"/>
    <p:sldId id="826" r:id="rId30"/>
    <p:sldId id="827" r:id="rId31"/>
    <p:sldId id="829" r:id="rId32"/>
    <p:sldId id="839" r:id="rId33"/>
    <p:sldId id="830" r:id="rId34"/>
    <p:sldId id="841" r:id="rId35"/>
    <p:sldId id="843" r:id="rId36"/>
    <p:sldId id="866" r:id="rId37"/>
    <p:sldId id="844" r:id="rId38"/>
    <p:sldId id="842" r:id="rId39"/>
    <p:sldId id="848" r:id="rId40"/>
    <p:sldId id="868" r:id="rId41"/>
    <p:sldId id="867" r:id="rId42"/>
    <p:sldId id="845" r:id="rId43"/>
    <p:sldId id="869" r:id="rId44"/>
    <p:sldId id="870" r:id="rId45"/>
    <p:sldId id="505" r:id="rId46"/>
    <p:sldId id="853" r:id="rId47"/>
    <p:sldId id="851" r:id="rId48"/>
    <p:sldId id="872" r:id="rId49"/>
    <p:sldId id="873" r:id="rId50"/>
    <p:sldId id="876" r:id="rId51"/>
    <p:sldId id="877" r:id="rId52"/>
    <p:sldId id="878" r:id="rId53"/>
    <p:sldId id="871" r:id="rId54"/>
    <p:sldId id="874" r:id="rId55"/>
    <p:sldId id="875" r:id="rId56"/>
    <p:sldId id="852" r:id="rId57"/>
    <p:sldId id="879" r:id="rId58"/>
    <p:sldId id="881" r:id="rId59"/>
    <p:sldId id="882" r:id="rId60"/>
    <p:sldId id="884" r:id="rId61"/>
    <p:sldId id="883" r:id="rId62"/>
    <p:sldId id="858" r:id="rId63"/>
    <p:sldId id="334" r:id="rId64"/>
    <p:sldId id="335" r:id="rId65"/>
    <p:sldId id="377" r:id="rId66"/>
    <p:sldId id="379" r:id="rId67"/>
    <p:sldId id="859" r:id="rId68"/>
    <p:sldId id="861" r:id="rId69"/>
    <p:sldId id="860" r:id="rId70"/>
    <p:sldId id="380" r:id="rId71"/>
    <p:sldId id="336" r:id="rId72"/>
    <p:sldId id="485" r:id="rId73"/>
    <p:sldId id="387" r:id="rId74"/>
    <p:sldId id="522" r:id="rId75"/>
    <p:sldId id="383" r:id="rId76"/>
    <p:sldId id="486" r:id="rId77"/>
    <p:sldId id="384" r:id="rId78"/>
    <p:sldId id="385" r:id="rId79"/>
    <p:sldId id="386" r:id="rId80"/>
    <p:sldId id="338" r:id="rId81"/>
    <p:sldId id="388" r:id="rId82"/>
    <p:sldId id="389" r:id="rId83"/>
    <p:sldId id="390" r:id="rId84"/>
    <p:sldId id="339" r:id="rId85"/>
    <p:sldId id="391" r:id="rId86"/>
    <p:sldId id="392" r:id="rId87"/>
    <p:sldId id="510" r:id="rId88"/>
    <p:sldId id="413" r:id="rId89"/>
    <p:sldId id="394" r:id="rId90"/>
    <p:sldId id="395" r:id="rId91"/>
    <p:sldId id="396" r:id="rId92"/>
    <p:sldId id="862" r:id="rId93"/>
    <p:sldId id="885" r:id="rId94"/>
    <p:sldId id="886" r:id="rId95"/>
    <p:sldId id="887" r:id="rId96"/>
    <p:sldId id="340" r:id="rId97"/>
    <p:sldId id="400" r:id="rId98"/>
    <p:sldId id="401" r:id="rId99"/>
    <p:sldId id="888" r:id="rId100"/>
    <p:sldId id="403" r:id="rId101"/>
    <p:sldId id="402" r:id="rId102"/>
    <p:sldId id="406" r:id="rId103"/>
    <p:sldId id="404" r:id="rId104"/>
    <p:sldId id="511" r:id="rId105"/>
    <p:sldId id="405" r:id="rId106"/>
    <p:sldId id="407" r:id="rId107"/>
    <p:sldId id="512" r:id="rId108"/>
    <p:sldId id="408" r:id="rId109"/>
    <p:sldId id="409" r:id="rId110"/>
    <p:sldId id="341" r:id="rId111"/>
    <p:sldId id="398" r:id="rId112"/>
    <p:sldId id="399" r:id="rId113"/>
    <p:sldId id="410" r:id="rId114"/>
    <p:sldId id="411" r:id="rId115"/>
    <p:sldId id="412" r:id="rId116"/>
    <p:sldId id="506" r:id="rId117"/>
    <p:sldId id="527" r:id="rId118"/>
    <p:sldId id="532" r:id="rId119"/>
    <p:sldId id="526" r:id="rId120"/>
    <p:sldId id="533" r:id="rId121"/>
    <p:sldId id="528" r:id="rId122"/>
    <p:sldId id="534" r:id="rId123"/>
    <p:sldId id="529" r:id="rId124"/>
    <p:sldId id="531" r:id="rId125"/>
    <p:sldId id="535" r:id="rId126"/>
    <p:sldId id="524" r:id="rId127"/>
    <p:sldId id="342" r:id="rId128"/>
    <p:sldId id="343" r:id="rId129"/>
    <p:sldId id="414" r:id="rId130"/>
    <p:sldId id="415" r:id="rId131"/>
    <p:sldId id="416" r:id="rId132"/>
    <p:sldId id="863" r:id="rId133"/>
    <p:sldId id="417" r:id="rId134"/>
    <p:sldId id="513" r:id="rId135"/>
    <p:sldId id="344" r:id="rId136"/>
    <p:sldId id="864" r:id="rId137"/>
    <p:sldId id="418" r:id="rId138"/>
    <p:sldId id="419" r:id="rId139"/>
    <p:sldId id="420" r:id="rId140"/>
    <p:sldId id="345" r:id="rId141"/>
    <p:sldId id="421" r:id="rId142"/>
    <p:sldId id="422" r:id="rId143"/>
    <p:sldId id="423" r:id="rId144"/>
    <p:sldId id="487" r:id="rId145"/>
    <p:sldId id="488" r:id="rId146"/>
    <p:sldId id="514" r:id="rId147"/>
    <p:sldId id="496" r:id="rId148"/>
    <p:sldId id="497" r:id="rId149"/>
    <p:sldId id="490" r:id="rId150"/>
    <p:sldId id="498" r:id="rId151"/>
    <p:sldId id="491" r:id="rId152"/>
    <p:sldId id="499" r:id="rId153"/>
    <p:sldId id="495" r:id="rId154"/>
    <p:sldId id="493" r:id="rId155"/>
    <p:sldId id="515" r:id="rId156"/>
    <p:sldId id="494" r:id="rId157"/>
    <p:sldId id="865" r:id="rId158"/>
    <p:sldId id="889" r:id="rId159"/>
    <p:sldId id="890" r:id="rId160"/>
    <p:sldId id="891" r:id="rId161"/>
    <p:sldId id="347" r:id="rId162"/>
    <p:sldId id="425" r:id="rId163"/>
    <p:sldId id="426" r:id="rId164"/>
    <p:sldId id="427" r:id="rId165"/>
    <p:sldId id="428" r:id="rId166"/>
    <p:sldId id="429" r:id="rId167"/>
    <p:sldId id="430" r:id="rId168"/>
    <p:sldId id="516" r:id="rId169"/>
    <p:sldId id="431" r:id="rId170"/>
    <p:sldId id="348" r:id="rId171"/>
    <p:sldId id="432" r:id="rId172"/>
    <p:sldId id="433" r:id="rId173"/>
    <p:sldId id="434" r:id="rId174"/>
    <p:sldId id="435" r:id="rId175"/>
    <p:sldId id="436" r:id="rId176"/>
    <p:sldId id="507" r:id="rId177"/>
    <p:sldId id="674" r:id="rId178"/>
    <p:sldId id="689" r:id="rId179"/>
    <p:sldId id="688" r:id="rId180"/>
    <p:sldId id="690" r:id="rId181"/>
    <p:sldId id="691" r:id="rId182"/>
    <p:sldId id="358" r:id="rId1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6" autoAdjust="0"/>
    <p:restoredTop sz="69171" autoAdjust="0"/>
  </p:normalViewPr>
  <p:slideViewPr>
    <p:cSldViewPr snapToGrid="0" snapToObjects="1" showGuides="1">
      <p:cViewPr varScale="1">
        <p:scale>
          <a:sx n="79" d="100"/>
          <a:sy n="79" d="100"/>
        </p:scale>
        <p:origin x="2712" y="192"/>
      </p:cViewPr>
      <p:guideLst>
        <p:guide orient="horz" pos="192"/>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E6F577-D5E3-6645-A413-037065429307}" type="datetimeFigureOut">
              <a:rPr lang="en-US" smtClean="0"/>
              <a:t>8/14/21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60E219-B6FC-754C-92EE-CBB76981DCE4}" type="slidenum">
              <a:rPr lang="en-US" smtClean="0"/>
              <a:t>‹#›</a:t>
            </a:fld>
            <a:endParaRPr lang="en-US"/>
          </a:p>
        </p:txBody>
      </p:sp>
    </p:spTree>
    <p:extLst>
      <p:ext uri="{BB962C8B-B14F-4D97-AF65-F5344CB8AC3E}">
        <p14:creationId xmlns:p14="http://schemas.microsoft.com/office/powerpoint/2010/main" val="30440964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en.wikipedia.org/wiki/Sunrise_problem"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60E219-B6FC-754C-92EE-CBB76981DCE4}" type="slidenum">
              <a:rPr lang="en-US" smtClean="0"/>
              <a:t>1</a:t>
            </a:fld>
            <a:endParaRPr lang="en-US"/>
          </a:p>
        </p:txBody>
      </p:sp>
    </p:spTree>
    <p:extLst>
      <p:ext uri="{BB962C8B-B14F-4D97-AF65-F5344CB8AC3E}">
        <p14:creationId xmlns:p14="http://schemas.microsoft.com/office/powerpoint/2010/main" val="79881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suppose</a:t>
            </a:r>
            <a:r>
              <a:rPr lang="en-US" baseline="0" dirty="0"/>
              <a:t> f(x) is equal to ABSOLUTE value of sin of 4 x SQUARE + x TIMES e to the NEGATIVE x + x SQUARE when x is between -0.95 and 0.95.</a:t>
            </a:r>
          </a:p>
          <a:p>
            <a:endParaRPr lang="en-US" baseline="0" dirty="0"/>
          </a:p>
          <a:p>
            <a:r>
              <a:rPr lang="en-US" baseline="0" dirty="0"/>
              <a:t>And f(x) is 0 otherwise. </a:t>
            </a:r>
          </a:p>
          <a:p>
            <a:endParaRPr lang="en-US" baseline="0" dirty="0"/>
          </a:p>
          <a:p>
            <a:r>
              <a:rPr lang="en-US" baseline="0" dirty="0"/>
              <a:t>Just by looking at this function, can anyone tell me the values of x for which f(x) is the highest and for which f(x) is the lowest? </a:t>
            </a:r>
          </a:p>
          <a:p>
            <a:endParaRPr lang="en-US" baseline="0" dirty="0"/>
          </a:p>
          <a:p>
            <a:r>
              <a:rPr lang="en-US" baseline="0" dirty="0"/>
              <a:t>&lt;PAUSE&gt;</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10</a:t>
            </a:fld>
            <a:endParaRPr lang="en-US"/>
          </a:p>
        </p:txBody>
      </p:sp>
    </p:spTree>
    <p:extLst>
      <p:ext uri="{BB962C8B-B14F-4D97-AF65-F5344CB8AC3E}">
        <p14:creationId xmlns:p14="http://schemas.microsoft.com/office/powerpoint/2010/main" val="27381701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the rule of</a:t>
            </a:r>
            <a:r>
              <a:rPr lang="en-US" baseline="0" dirty="0"/>
              <a:t> conditional probability, we can split this joint probability into p(theta | D) TIMES p of </a:t>
            </a:r>
            <a:r>
              <a:rPr lang="en-US" baseline="0" dirty="0" err="1"/>
              <a:t>xtilde</a:t>
            </a:r>
            <a:r>
              <a:rPr lang="en-US" baseline="0" dirty="0"/>
              <a:t> =1 GIVEN theta and 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100</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once</a:t>
            </a:r>
            <a:r>
              <a:rPr lang="en-US" baseline="0" dirty="0"/>
              <a:t> we condition on theta, then D and </a:t>
            </a:r>
            <a:r>
              <a:rPr lang="en-US" baseline="0" dirty="0" err="1"/>
              <a:t>xtilde</a:t>
            </a:r>
            <a:r>
              <a:rPr lang="en-US" baseline="0" dirty="0"/>
              <a:t> are conditionally independent, and we can remove D. </a:t>
            </a:r>
          </a:p>
          <a:p>
            <a:endParaRPr lang="en-US" baseline="0" dirty="0"/>
          </a:p>
          <a:p>
            <a:r>
              <a:rPr lang="en-US" baseline="0" dirty="0"/>
              <a:t>Because if we KNOW for sure the probability of getting a head from the coin, then observing more data will not matter.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101</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probability of obtaining a head is simply theta.</a:t>
            </a:r>
          </a:p>
        </p:txBody>
      </p:sp>
      <p:sp>
        <p:nvSpPr>
          <p:cNvPr id="4" name="Slide Number Placeholder 3"/>
          <p:cNvSpPr>
            <a:spLocks noGrp="1"/>
          </p:cNvSpPr>
          <p:nvPr>
            <p:ph type="sldNum" sz="quarter" idx="10"/>
          </p:nvPr>
        </p:nvSpPr>
        <p:spPr/>
        <p:txBody>
          <a:bodyPr/>
          <a:lstStyle/>
          <a:p>
            <a:fld id="{6C60E219-B6FC-754C-92EE-CBB76981DCE4}" type="slidenum">
              <a:rPr lang="en-US" smtClean="0"/>
              <a:t>102</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expression </a:t>
            </a:r>
            <a:r>
              <a:rPr lang="en-US" baseline="0" dirty="0"/>
              <a:t>is the mean of the posterior distribution.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posterior distribution is a beta distribution with parameters N1+a and N0+b.</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103</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so we plug in c to be N1 + a and d to be N0 + b, and so we get N1 + a DIVIDED by N + a + b</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104</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N goes to</a:t>
            </a:r>
            <a:r>
              <a:rPr lang="en-US" baseline="0" dirty="0"/>
              <a:t> infinity, the posterior distribution will become a DIRAC delta function at the MAP estimate of theta.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105</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then this posterior predictive distribution p of x tilde = 1 given D can be approximated by replacing the posterior distribution p(theta | D) by a </a:t>
            </a:r>
            <a:r>
              <a:rPr lang="en-US" baseline="0" dirty="0" err="1"/>
              <a:t>dirac</a:t>
            </a:r>
            <a:r>
              <a:rPr lang="en-US" baseline="0" dirty="0"/>
              <a:t> delta function centered at the MAP estimate of theta.</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106</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the sifting property of </a:t>
            </a:r>
            <a:r>
              <a:rPr lang="en-US" baseline="0" dirty="0" err="1"/>
              <a:t>dirac</a:t>
            </a:r>
            <a:r>
              <a:rPr lang="en-US" baseline="0" dirty="0"/>
              <a:t> delta function, we get the MAP estimate of theta.</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107</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plug-in</a:t>
            </a:r>
            <a:r>
              <a:rPr lang="en-US" baseline="0" dirty="0"/>
              <a:t> approximation to the posterior predictive density, where we take a point estimate, such as the MAP estimate, and use it to predict the future</a:t>
            </a:r>
          </a:p>
        </p:txBody>
      </p:sp>
      <p:sp>
        <p:nvSpPr>
          <p:cNvPr id="4" name="Slide Number Placeholder 3"/>
          <p:cNvSpPr>
            <a:spLocks noGrp="1"/>
          </p:cNvSpPr>
          <p:nvPr>
            <p:ph type="sldNum" sz="quarter" idx="10"/>
          </p:nvPr>
        </p:nvSpPr>
        <p:spPr/>
        <p:txBody>
          <a:bodyPr/>
          <a:lstStyle/>
          <a:p>
            <a:fld id="{6C60E219-B6FC-754C-92EE-CBB76981DCE4}" type="slidenum">
              <a:rPr lang="en-US" smtClean="0"/>
              <a:t>108</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a:t>
            </a:r>
            <a:r>
              <a:rPr lang="en-US" baseline="0" dirty="0"/>
              <a:t> course very common, and something we often do in machine learning. We estimate our classifier on a training set, and then we derive a point estimate of the classifier parameters, which we then apply to new test data.</a:t>
            </a:r>
          </a:p>
          <a:p>
            <a:endParaRPr lang="en-US" baseline="0" dirty="0"/>
          </a:p>
          <a:p>
            <a:r>
              <a:rPr lang="en-US" baseline="0" dirty="0"/>
              <a:t>But just because this is very common, does not mean that it is optimal. The plug-in approximation can result in over-fitting, leading to what is known as the black swan paradox.</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109</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by looking at the function,</a:t>
            </a:r>
            <a:r>
              <a:rPr lang="en-US" baseline="0" dirty="0"/>
              <a:t> it’s not easy to know what’s the maximum and minimum right?</a:t>
            </a:r>
          </a:p>
          <a:p>
            <a:endParaRPr lang="en-US" baseline="0" dirty="0"/>
          </a:p>
          <a:p>
            <a:r>
              <a:rPr lang="en-US" baseline="0" dirty="0"/>
              <a:t>In general, it’s much easier to compute f(x) for a specific value of x than to find the value of x corresponding to the maximum or minimum of f(x). </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11</a:t>
            </a:fld>
            <a:endParaRPr lang="en-US"/>
          </a:p>
        </p:txBody>
      </p:sp>
    </p:spTree>
    <p:extLst>
      <p:ext uri="{BB962C8B-B14F-4D97-AF65-F5344CB8AC3E}">
        <p14:creationId xmlns:p14="http://schemas.microsoft.com/office/powerpoint/2010/main" val="4188839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black swan paradox, instead</a:t>
            </a:r>
            <a:r>
              <a:rPr lang="en-US" baseline="0" dirty="0"/>
              <a:t> of using the posterior predictive distribution, we use a plug-in approximation, such as the Maximum likelihood estimate. </a:t>
            </a:r>
          </a:p>
          <a:p>
            <a:endParaRPr lang="en-US" baseline="0" dirty="0"/>
          </a:p>
          <a:p>
            <a:r>
              <a:rPr lang="en-US" baseline="0" dirty="0"/>
              <a:t>So the probability of getting a head after observing data D is approximated to be the ML estimate of theta, which is the number of observed heads divided by number of coin tosses.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110</a:t>
            </a:fld>
            <a:endParaRPr lang="en-US"/>
          </a:p>
        </p:txBody>
      </p:sp>
    </p:spTree>
    <p:extLst>
      <p:ext uri="{BB962C8B-B14F-4D97-AF65-F5344CB8AC3E}">
        <p14:creationId xmlns:p14="http://schemas.microsoft.com/office/powerpoint/2010/main" val="27682969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smal</a:t>
            </a:r>
            <a:r>
              <a:rPr lang="en-US" baseline="0" dirty="0"/>
              <a:t>l sample size, the ML estimate can perform poorly.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For example, if there are 3 coin tosses and all are tails, then the ML estimate is 0, and so we will predict that it is impossible to observe heads in future coin tosses, which is overly pessimistic. </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111</a:t>
            </a:fld>
            <a:endParaRPr lang="en-US"/>
          </a:p>
        </p:txBody>
      </p:sp>
    </p:spTree>
    <p:extLst>
      <p:ext uri="{BB962C8B-B14F-4D97-AF65-F5344CB8AC3E}">
        <p14:creationId xmlns:p14="http://schemas.microsoft.com/office/powerpoint/2010/main" val="28549514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in the big data era, once we start partitioning</a:t>
            </a:r>
            <a:r>
              <a:rPr lang="en-US" baseline="0" dirty="0"/>
              <a:t> data based on different criteria, for example, the number of times a specific person performs a specific activity, sample size can become very small.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112</a:t>
            </a:fld>
            <a:endParaRPr lang="en-US"/>
          </a:p>
        </p:txBody>
      </p:sp>
    </p:spTree>
    <p:extLst>
      <p:ext uri="{BB962C8B-B14F-4D97-AF65-F5344CB8AC3E}">
        <p14:creationId xmlns:p14="http://schemas.microsoft.com/office/powerpoint/2010/main" val="35870648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black swan paradox because in ancient</a:t>
            </a:r>
            <a:r>
              <a:rPr lang="en-US" baseline="0" dirty="0"/>
              <a:t> times, there are only white swans. </a:t>
            </a:r>
          </a:p>
          <a:p>
            <a:endParaRPr lang="en-US" baseline="0" dirty="0"/>
          </a:p>
          <a:p>
            <a:r>
              <a:rPr lang="en-US" baseline="0" dirty="0"/>
              <a:t>Using ML estimate, this would mean that it is impossible to observe black swans in the future. </a:t>
            </a:r>
          </a:p>
          <a:p>
            <a:endParaRPr lang="en-US" baseline="0" dirty="0"/>
          </a:p>
          <a:p>
            <a:r>
              <a:rPr lang="en-US" baseline="0" dirty="0"/>
              <a:t>But actually, explorers found black swans in Australia in the 17</a:t>
            </a:r>
            <a:r>
              <a:rPr lang="en-US" baseline="30000" dirty="0"/>
              <a:t>th</a:t>
            </a:r>
            <a:r>
              <a:rPr lang="en-US" baseline="0" dirty="0"/>
              <a:t> century.</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113</a:t>
            </a:fld>
            <a:endParaRPr lang="en-US"/>
          </a:p>
        </p:txBody>
      </p:sp>
    </p:spTree>
    <p:extLst>
      <p:ext uri="{BB962C8B-B14F-4D97-AF65-F5344CB8AC3E}">
        <p14:creationId xmlns:p14="http://schemas.microsoft.com/office/powerpoint/2010/main" val="40486391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resolve the paradox using the</a:t>
            </a:r>
            <a:r>
              <a:rPr lang="en-US" baseline="0" dirty="0"/>
              <a:t> </a:t>
            </a:r>
            <a:r>
              <a:rPr lang="en-US" dirty="0"/>
              <a:t>posterior predictive distribution. For</a:t>
            </a:r>
            <a:r>
              <a:rPr lang="en-US" baseline="0" dirty="0"/>
              <a:t> example, if we set a and b to be 1, then the probability of observing a black swan after centuries of observing only white swans is very small but not zero. </a:t>
            </a:r>
          </a:p>
          <a:p>
            <a:endParaRPr lang="en-US" baseline="0" dirty="0"/>
          </a:p>
          <a:p>
            <a:r>
              <a:rPr lang="en-US" baseline="0" dirty="0"/>
              <a:t>Because N0 = 0, and N1 is a big number. Therefore N1+1 divided by N1 + 2 is a very small, but not exactly zero. So after centuries of observing white swans, the probability of observing black swan is very small, but not zero. </a:t>
            </a:r>
          </a:p>
          <a:p>
            <a:br>
              <a:rPr lang="en-US" baseline="0" dirty="0"/>
            </a:br>
            <a:r>
              <a:rPr lang="en-US" baseline="0" dirty="0"/>
              <a:t>This approach has a fancy name called Laplace Smoothing.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114</a:t>
            </a:fld>
            <a:endParaRPr lang="en-US"/>
          </a:p>
        </p:txBody>
      </p:sp>
    </p:spTree>
    <p:extLst>
      <p:ext uri="{BB962C8B-B14F-4D97-AF65-F5344CB8AC3E}">
        <p14:creationId xmlns:p14="http://schemas.microsoft.com/office/powerpoint/2010/main" val="22137729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a and b are equal to 1, then the prior is a uniform</a:t>
            </a:r>
            <a:r>
              <a:rPr lang="en-US" baseline="0" dirty="0"/>
              <a:t> distribution and the MAP estimate is the same as the ML estimate, and so using the MAP estimate will not necessarily solve the black swan paradox. </a:t>
            </a:r>
          </a:p>
          <a:p>
            <a:endParaRPr lang="en-US" baseline="0" dirty="0"/>
          </a:p>
          <a:p>
            <a:r>
              <a:rPr lang="en-US" baseline="0" dirty="0"/>
              <a:t>There is also the Laplace sunrise paradox (</a:t>
            </a:r>
            <a:r>
              <a:rPr lang="en-US" dirty="0">
                <a:hlinkClick r:id="rId3"/>
              </a:rPr>
              <a:t>https://en.wikipedia.org/wiki/Sunrise_problem</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115</a:t>
            </a:fld>
            <a:endParaRPr lang="en-US"/>
          </a:p>
        </p:txBody>
      </p:sp>
    </p:spTree>
    <p:extLst>
      <p:ext uri="{BB962C8B-B14F-4D97-AF65-F5344CB8AC3E}">
        <p14:creationId xmlns:p14="http://schemas.microsoft.com/office/powerpoint/2010/main" val="32976708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116</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this might feel a little abstract and you might be thinking.</a:t>
            </a:r>
            <a:r>
              <a:rPr lang="en-US" baseline="0" dirty="0"/>
              <a:t> How is this useful?</a:t>
            </a:r>
          </a:p>
          <a:p>
            <a:endParaRPr lang="en-US" baseline="0" dirty="0"/>
          </a:p>
          <a:p>
            <a:r>
              <a:rPr lang="en-US" baseline="0" dirty="0"/>
              <a:t>In addition, how do we set the </a:t>
            </a:r>
            <a:r>
              <a:rPr lang="en-US" baseline="0" dirty="0" err="1"/>
              <a:t>hyperparameters</a:t>
            </a:r>
            <a:r>
              <a:rPr lang="en-US" baseline="0" dirty="0"/>
              <a:t> of the beta distribution?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117</a:t>
            </a:fld>
            <a:endParaRPr lang="en-US"/>
          </a:p>
        </p:txBody>
      </p:sp>
    </p:spTree>
    <p:extLst>
      <p:ext uri="{BB962C8B-B14F-4D97-AF65-F5344CB8AC3E}">
        <p14:creationId xmlns:p14="http://schemas.microsoft.com/office/powerpoint/2010/main" val="28340372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a:t>
            </a:r>
            <a:r>
              <a:rPr lang="en-US" baseline="0" dirty="0"/>
              <a:t> ways to set the </a:t>
            </a:r>
            <a:r>
              <a:rPr lang="en-US" baseline="0" dirty="0" err="1"/>
              <a:t>hyperparameters</a:t>
            </a:r>
            <a:r>
              <a:rPr lang="en-US" baseline="0" dirty="0"/>
              <a:t> of the beta distribution. One approach is called empirical Bayes.</a:t>
            </a:r>
          </a:p>
          <a:p>
            <a:endParaRPr lang="en-US" baseline="0" dirty="0"/>
          </a:p>
          <a:p>
            <a:r>
              <a:rPr lang="en-US" baseline="0" dirty="0"/>
              <a:t>And we will use a baseball example to answer both questions.</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 have stolen</a:t>
            </a:r>
            <a:r>
              <a:rPr lang="en-US" baseline="0" dirty="0"/>
              <a:t> this example from this website. The website actually has more details, so you can take a look at it.</a:t>
            </a:r>
          </a:p>
        </p:txBody>
      </p:sp>
      <p:sp>
        <p:nvSpPr>
          <p:cNvPr id="4" name="Slide Number Placeholder 3"/>
          <p:cNvSpPr>
            <a:spLocks noGrp="1"/>
          </p:cNvSpPr>
          <p:nvPr>
            <p:ph type="sldNum" sz="quarter" idx="10"/>
          </p:nvPr>
        </p:nvSpPr>
        <p:spPr/>
        <p:txBody>
          <a:bodyPr/>
          <a:lstStyle/>
          <a:p>
            <a:fld id="{6C60E219-B6FC-754C-92EE-CBB76981DCE4}" type="slidenum">
              <a:rPr lang="en-US" smtClean="0"/>
              <a:t>118</a:t>
            </a:fld>
            <a:endParaRPr lang="en-US"/>
          </a:p>
        </p:txBody>
      </p:sp>
    </p:spTree>
    <p:extLst>
      <p:ext uri="{BB962C8B-B14F-4D97-AF65-F5344CB8AC3E}">
        <p14:creationId xmlns:p14="http://schemas.microsoft.com/office/powerpoint/2010/main" val="28340372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suppose I am a baseball recruiter. I am considering two possible</a:t>
            </a:r>
            <a:r>
              <a:rPr lang="en-US" baseline="0" dirty="0"/>
              <a:t> batters to recruit. The first player managed to hit the ball 4 times out of 10 tries. The second player managed to hit the ball 300 times out of 1000 tries. Who should I recruit?</a:t>
            </a:r>
          </a:p>
        </p:txBody>
      </p:sp>
      <p:sp>
        <p:nvSpPr>
          <p:cNvPr id="4" name="Slide Number Placeholder 3"/>
          <p:cNvSpPr>
            <a:spLocks noGrp="1"/>
          </p:cNvSpPr>
          <p:nvPr>
            <p:ph type="sldNum" sz="quarter" idx="10"/>
          </p:nvPr>
        </p:nvSpPr>
        <p:spPr/>
        <p:txBody>
          <a:bodyPr/>
          <a:lstStyle/>
          <a:p>
            <a:fld id="{6C60E219-B6FC-754C-92EE-CBB76981DCE4}" type="slidenum">
              <a:rPr lang="en-US" smtClean="0"/>
              <a:t>119</a:t>
            </a:fld>
            <a:endParaRPr lang="en-US"/>
          </a:p>
        </p:txBody>
      </p:sp>
    </p:spTree>
    <p:extLst>
      <p:ext uri="{BB962C8B-B14F-4D97-AF65-F5344CB8AC3E}">
        <p14:creationId xmlns:p14="http://schemas.microsoft.com/office/powerpoint/2010/main" val="3740063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plot f(x)</a:t>
            </a:r>
            <a:r>
              <a:rPr lang="en-US" baseline="0" dirty="0"/>
              <a:t>, which looks something like this.</a:t>
            </a:r>
          </a:p>
          <a:p>
            <a:endParaRPr lang="en-US" baseline="0" dirty="0"/>
          </a:p>
          <a:p>
            <a:r>
              <a:rPr lang="en-US" baseline="0" dirty="0"/>
              <a:t>The maximum of the function occurs at x equal to 0.95. </a:t>
            </a:r>
          </a:p>
          <a:p>
            <a:endParaRPr lang="en-US" baseline="0" dirty="0"/>
          </a:p>
          <a:p>
            <a:r>
              <a:rPr lang="en-US" baseline="0" dirty="0"/>
              <a:t>And the minimum of the function occurs for x less than -0.95 and x greater than 0.95. In this case, there are many values of x corresponding to the minimum value of f(x), which is 0. x = -10, x = 20, x = 100 all correspond to f(x) being equal to the minimum value of 0.</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12</a:t>
            </a:fld>
            <a:endParaRPr lang="en-US"/>
          </a:p>
        </p:txBody>
      </p:sp>
    </p:spTree>
    <p:extLst>
      <p:ext uri="{BB962C8B-B14F-4D97-AF65-F5344CB8AC3E}">
        <p14:creationId xmlns:p14="http://schemas.microsoft.com/office/powerpoint/2010/main" val="42611429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turns out that the typical baseball player hits the ball </a:t>
            </a:r>
            <a:r>
              <a:rPr lang="en-US" sz="1200" dirty="0"/>
              <a:t>25.9</a:t>
            </a:r>
            <a:r>
              <a:rPr lang="en-US" baseline="0" dirty="0"/>
              <a:t>% of the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first player has hit the ball 40% of the time. But he could just be lucky because he has only tried 10 times.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On the other hand, the second player has hit the ball 30% of the time. It’s only slightly higher than 27%, but he has tried 1000 times, so intuitively, there is a lot of evidence that the second player is above average, but the first player might just be lucky.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how do we solve this problem?</a:t>
            </a:r>
          </a:p>
        </p:txBody>
      </p:sp>
      <p:sp>
        <p:nvSpPr>
          <p:cNvPr id="4" name="Slide Number Placeholder 3"/>
          <p:cNvSpPr>
            <a:spLocks noGrp="1"/>
          </p:cNvSpPr>
          <p:nvPr>
            <p:ph type="sldNum" sz="quarter" idx="10"/>
          </p:nvPr>
        </p:nvSpPr>
        <p:spPr/>
        <p:txBody>
          <a:bodyPr/>
          <a:lstStyle/>
          <a:p>
            <a:fld id="{6C60E219-B6FC-754C-92EE-CBB76981DCE4}" type="slidenum">
              <a:rPr lang="en-US" smtClean="0"/>
              <a:t>120</a:t>
            </a:fld>
            <a:endParaRPr lang="en-US"/>
          </a:p>
        </p:txBody>
      </p:sp>
    </p:spTree>
    <p:extLst>
      <p:ext uri="{BB962C8B-B14F-4D97-AF65-F5344CB8AC3E}">
        <p14:creationId xmlns:p14="http://schemas.microsoft.com/office/powerpoint/2010/main" val="37400637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continue, let’s look at some real players.</a:t>
            </a:r>
          </a:p>
          <a:p>
            <a:endParaRPr lang="en-US" baseline="0" dirty="0"/>
          </a:p>
          <a:p>
            <a:r>
              <a:rPr lang="en-US" baseline="0" dirty="0"/>
              <a:t>Suppose we sort baseball players by their batting average. Here are the players with the highest betting average. They have 100% hit rate! However, it should be clear that these are NOT the best batters in history. They simply only get to play once or twice and were lucky.</a:t>
            </a:r>
          </a:p>
          <a:p>
            <a:endParaRPr lang="en-US" baseline="0" dirty="0"/>
          </a:p>
          <a:p>
            <a:r>
              <a:rPr lang="en-US" baseline="0" dirty="0"/>
              <a:t>On the other hand, here are the baseball players with the worst batting average. They have 0% hit rate. But again, they have not played so many times, so they might just be unlucky. So we should not conclude them as the worst players in history.</a:t>
            </a:r>
          </a:p>
          <a:p>
            <a:endParaRPr lang="en-US" baseline="0" dirty="0"/>
          </a:p>
          <a:p>
            <a:r>
              <a:rPr lang="en-US" baseline="0" dirty="0"/>
              <a:t>So what can we do?</a:t>
            </a:r>
          </a:p>
        </p:txBody>
      </p:sp>
      <p:sp>
        <p:nvSpPr>
          <p:cNvPr id="4" name="Slide Number Placeholder 3"/>
          <p:cNvSpPr>
            <a:spLocks noGrp="1"/>
          </p:cNvSpPr>
          <p:nvPr>
            <p:ph type="sldNum" sz="quarter" idx="10"/>
          </p:nvPr>
        </p:nvSpPr>
        <p:spPr/>
        <p:txBody>
          <a:bodyPr/>
          <a:lstStyle/>
          <a:p>
            <a:fld id="{6C60E219-B6FC-754C-92EE-CBB76981DCE4}" type="slidenum">
              <a:rPr lang="en-US" smtClean="0"/>
              <a:t>121</a:t>
            </a:fld>
            <a:endParaRPr lang="en-US"/>
          </a:p>
        </p:txBody>
      </p:sp>
    </p:spTree>
    <p:extLst>
      <p:ext uri="{BB962C8B-B14F-4D97-AF65-F5344CB8AC3E}">
        <p14:creationId xmlns:p14="http://schemas.microsoft.com/office/powerpoint/2010/main" val="15749689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visualizing the batting averages</a:t>
            </a:r>
            <a:r>
              <a:rPr lang="en-US" baseline="0" dirty="0"/>
              <a:t> of all baseball players. </a:t>
            </a:r>
          </a:p>
          <a:p>
            <a:endParaRPr lang="en-US" baseline="0" dirty="0"/>
          </a:p>
          <a:p>
            <a:r>
              <a:rPr lang="en-US" baseline="0" dirty="0"/>
              <a:t>You can see that the mean is around 0.27.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122</a:t>
            </a:fld>
            <a:endParaRPr lang="en-US"/>
          </a:p>
        </p:txBody>
      </p:sp>
    </p:spTree>
    <p:extLst>
      <p:ext uri="{BB962C8B-B14F-4D97-AF65-F5344CB8AC3E}">
        <p14:creationId xmlns:p14="http://schemas.microsoft.com/office/powerpoint/2010/main" val="140605359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fit a beta distribution</a:t>
            </a:r>
            <a:r>
              <a:rPr lang="en-US" baseline="0" dirty="0"/>
              <a:t> to the histogram. </a:t>
            </a:r>
          </a:p>
          <a:p>
            <a:endParaRPr lang="en-US" baseline="0" dirty="0"/>
          </a:p>
          <a:p>
            <a:r>
              <a:rPr lang="en-US" baseline="0" dirty="0"/>
              <a:t>Using maximum likelihood, we find that a is equal to 78.7, b is equal to 224.9.</a:t>
            </a:r>
          </a:p>
          <a:p>
            <a:endParaRPr lang="en-US" baseline="0" dirty="0"/>
          </a:p>
          <a:p>
            <a:r>
              <a:rPr lang="en-US" baseline="0" dirty="0"/>
              <a:t>We see from the red curve that the estimate probability distribution fits the empirical data quite well.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123</a:t>
            </a:fld>
            <a:endParaRPr lang="en-US"/>
          </a:p>
        </p:txBody>
      </p:sp>
    </p:spTree>
    <p:extLst>
      <p:ext uri="{BB962C8B-B14F-4D97-AF65-F5344CB8AC3E}">
        <p14:creationId xmlns:p14="http://schemas.microsoft.com/office/powerpoint/2010/main" val="28207053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are now ready to revisit</a:t>
            </a:r>
            <a:r>
              <a:rPr lang="en-US" baseline="0" dirty="0"/>
              <a:t> the case of the two baseball players.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But now, we are armed with the beta distribution as a prior.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let’s apply what we have learned in the previous section.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124</a:t>
            </a:fld>
            <a:endParaRPr lang="en-US"/>
          </a:p>
        </p:txBody>
      </p:sp>
    </p:spTree>
    <p:extLst>
      <p:ext uri="{BB962C8B-B14F-4D97-AF65-F5344CB8AC3E}">
        <p14:creationId xmlns:p14="http://schemas.microsoft.com/office/powerpoint/2010/main" val="37400637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posterior predictive distribution</a:t>
            </a:r>
            <a:r>
              <a:rPr lang="en-US" baseline="0" dirty="0"/>
              <a:t> for player one is 4 + a divided by 10 + a + b, which is 0.26. This means that given that we have observed player one plays 10 times and hit the ball 4 times, the probability of player one hitting the ball the next time he plays is 0.26.</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posterior predictive distribution</a:t>
            </a:r>
            <a:r>
              <a:rPr lang="en-US" baseline="0" dirty="0"/>
              <a:t> for player one is 300 + a divided by 1000 + a + b, which is 0.29. This means that given that we have observed player two plays 1000 times and hit the ball 300 times, the probability of player two hitting the ball the next time he plays is 0.29.</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Since 0.29 is bigger than 0.26, we should try to recruit player two.</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125</a:t>
            </a:fld>
            <a:endParaRPr lang="en-US"/>
          </a:p>
        </p:txBody>
      </p:sp>
    </p:spTree>
    <p:extLst>
      <p:ext uri="{BB962C8B-B14F-4D97-AF65-F5344CB8AC3E}">
        <p14:creationId xmlns:p14="http://schemas.microsoft.com/office/powerpoint/2010/main" val="37400637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126</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beta-binomial model</a:t>
            </a:r>
            <a:r>
              <a:rPr lang="en-US" baseline="0" dirty="0"/>
              <a:t> is concerned with tossing coins. Now let’s consider dice rolling.</a:t>
            </a:r>
          </a:p>
          <a:p>
            <a:endParaRPr lang="en-US" baseline="0" dirty="0"/>
          </a:p>
          <a:p>
            <a:r>
              <a:rPr lang="en-US" baseline="0" dirty="0"/>
              <a:t>Any questions before I continue?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127</a:t>
            </a:fld>
            <a:endParaRPr lang="en-US"/>
          </a:p>
        </p:txBody>
      </p:sp>
    </p:spTree>
    <p:extLst>
      <p:ext uri="{BB962C8B-B14F-4D97-AF65-F5344CB8AC3E}">
        <p14:creationId xmlns:p14="http://schemas.microsoft.com/office/powerpoint/2010/main" val="30950368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toss</a:t>
            </a:r>
            <a:r>
              <a:rPr lang="en-US" baseline="0" dirty="0"/>
              <a:t> a K-sided dice N times. The resulting data consists of a collection of </a:t>
            </a:r>
            <a:r>
              <a:rPr lang="en-US" baseline="0" dirty="0" err="1"/>
              <a:t>Nk’s</a:t>
            </a:r>
            <a:r>
              <a:rPr lang="en-US" baseline="0" dirty="0"/>
              <a:t>, where </a:t>
            </a:r>
            <a:r>
              <a:rPr lang="en-US" baseline="0" dirty="0" err="1"/>
              <a:t>Nk</a:t>
            </a:r>
            <a:r>
              <a:rPr lang="en-US" baseline="0" dirty="0"/>
              <a:t> is the number of times the number “k” shows up on the dice. </a:t>
            </a:r>
          </a:p>
          <a:p>
            <a:endParaRPr lang="en-US" baseline="0" dirty="0"/>
          </a:p>
          <a:p>
            <a:r>
              <a:rPr lang="en-US" baseline="0" dirty="0"/>
              <a:t>Let theta k be the probability of the number “k” showing up on the dice. We denote theta to be the collection of theta k.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128</a:t>
            </a:fld>
            <a:endParaRPr lang="en-US"/>
          </a:p>
        </p:txBody>
      </p:sp>
    </p:spTree>
    <p:extLst>
      <p:ext uri="{BB962C8B-B14F-4D97-AF65-F5344CB8AC3E}">
        <p14:creationId xmlns:p14="http://schemas.microsoft.com/office/powerpoint/2010/main" val="4026717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probability of the data</a:t>
            </a:r>
            <a:r>
              <a:rPr lang="en-US" baseline="0" dirty="0"/>
              <a:t> given theta follows the multinomial distribution, which is the generalization of the binomial distribution to k-sided dice.</a:t>
            </a:r>
          </a:p>
          <a:p>
            <a:endParaRPr lang="en-US" baseline="0" dirty="0"/>
          </a:p>
          <a:p>
            <a:r>
              <a:rPr lang="en-US" baseline="0" dirty="0"/>
              <a:t>The formula for the multinomial likelihood is N! divided by N1! TIMES N2! all the way to NK! TIMES theta1 to the POWER of N1 TIMES theta2 to the power of N2, and so on. </a:t>
            </a:r>
          </a:p>
          <a:p>
            <a:endParaRPr lang="en-US" baseline="0" dirty="0"/>
          </a:p>
          <a:p>
            <a:r>
              <a:rPr lang="en-US" baseline="0" dirty="0"/>
              <a:t>Ignoring the constant term with many factorials, we have product from small k equal 1 to big K TIMES theta k to the POWER of </a:t>
            </a:r>
            <a:r>
              <a:rPr lang="en-US" baseline="0" dirty="0" err="1"/>
              <a:t>Nk</a:t>
            </a:r>
            <a:r>
              <a:rPr lang="en-US" baseline="0" dirty="0"/>
              <a:t>.</a:t>
            </a:r>
          </a:p>
          <a:p>
            <a:endParaRPr lang="en-US" baseline="0" dirty="0"/>
          </a:p>
          <a:p>
            <a:r>
              <a:rPr lang="en-US" baseline="0" dirty="0"/>
              <a:t>So far so good?</a:t>
            </a:r>
          </a:p>
        </p:txBody>
      </p:sp>
      <p:sp>
        <p:nvSpPr>
          <p:cNvPr id="4" name="Slide Number Placeholder 3"/>
          <p:cNvSpPr>
            <a:spLocks noGrp="1"/>
          </p:cNvSpPr>
          <p:nvPr>
            <p:ph type="sldNum" sz="quarter" idx="10"/>
          </p:nvPr>
        </p:nvSpPr>
        <p:spPr/>
        <p:txBody>
          <a:bodyPr/>
          <a:lstStyle/>
          <a:p>
            <a:fld id="{6C60E219-B6FC-754C-92EE-CBB76981DCE4}" type="slidenum">
              <a:rPr lang="en-US" smtClean="0"/>
              <a:t>129</a:t>
            </a:fld>
            <a:endParaRPr lang="en-US"/>
          </a:p>
        </p:txBody>
      </p:sp>
    </p:spTree>
    <p:extLst>
      <p:ext uri="{BB962C8B-B14F-4D97-AF65-F5344CB8AC3E}">
        <p14:creationId xmlns:p14="http://schemas.microsoft.com/office/powerpoint/2010/main" val="3801866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problems, we might not even</a:t>
            </a:r>
            <a:r>
              <a:rPr lang="en-US" baseline="0" dirty="0"/>
              <a:t> </a:t>
            </a:r>
            <a:r>
              <a:rPr lang="en-US" dirty="0"/>
              <a:t>be able to find the global maximum or minimum of a function, and we might settle for just local maximum and minimum.</a:t>
            </a:r>
          </a:p>
          <a:p>
            <a:endParaRPr lang="en-US" dirty="0"/>
          </a:p>
          <a:p>
            <a:r>
              <a:rPr lang="en-US" dirty="0"/>
              <a:t>For example,</a:t>
            </a:r>
            <a:r>
              <a:rPr lang="en-US" baseline="0" dirty="0"/>
              <a:t> these local hills here correspond to local maxima of f(x), and these local valleys here correspond to the local minima of f(x). </a:t>
            </a:r>
          </a:p>
          <a:p>
            <a:endParaRPr lang="en-US" baseline="0" dirty="0"/>
          </a:p>
          <a:p>
            <a:r>
              <a:rPr lang="en-US" baseline="0" dirty="0"/>
              <a:t>&lt;Any questions?&gt;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13</a:t>
            </a:fld>
            <a:endParaRPr lang="en-US"/>
          </a:p>
        </p:txBody>
      </p:sp>
    </p:spTree>
    <p:extLst>
      <p:ext uri="{BB962C8B-B14F-4D97-AF65-F5344CB8AC3E}">
        <p14:creationId xmlns:p14="http://schemas.microsoft.com/office/powerpoint/2010/main" val="9424979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model theta as a random variable. In particular, let’s assume a </a:t>
            </a:r>
            <a:r>
              <a:rPr lang="en-US" dirty="0" err="1"/>
              <a:t>dirichlet</a:t>
            </a:r>
            <a:r>
              <a:rPr lang="en-US" dirty="0"/>
              <a:t> prior probability distribution on theta. </a:t>
            </a:r>
          </a:p>
          <a:p>
            <a:endParaRPr lang="en-US" dirty="0"/>
          </a:p>
          <a:p>
            <a:r>
              <a:rPr lang="en-US" dirty="0"/>
              <a:t>T</a:t>
            </a:r>
            <a:r>
              <a:rPr lang="en-US" baseline="0" dirty="0"/>
              <a:t>he </a:t>
            </a:r>
            <a:r>
              <a:rPr lang="en-US" baseline="0" dirty="0" err="1"/>
              <a:t>dirichlet</a:t>
            </a:r>
            <a:r>
              <a:rPr lang="en-US" baseline="0" dirty="0"/>
              <a:t> distribution has hyperparameters alpha1, alpha2 to alpha K. </a:t>
            </a:r>
          </a:p>
          <a:p>
            <a:endParaRPr lang="en-US" baseline="0" dirty="0"/>
          </a:p>
          <a:p>
            <a:r>
              <a:rPr lang="en-US" baseline="0" dirty="0"/>
              <a:t>Let’s denote the entire collection of </a:t>
            </a:r>
            <a:r>
              <a:rPr lang="en-US" baseline="0" dirty="0" err="1"/>
              <a:t>alphak’s</a:t>
            </a:r>
            <a:r>
              <a:rPr lang="en-US" baseline="0" dirty="0"/>
              <a:t> as ALPHA. </a:t>
            </a:r>
          </a:p>
          <a:p>
            <a:endParaRPr lang="en-US" baseline="0" dirty="0"/>
          </a:p>
          <a:p>
            <a:r>
              <a:rPr lang="en-US" baseline="0" dirty="0"/>
              <a:t>All the alpha’s have to be greater than 0.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130</a:t>
            </a:fld>
            <a:endParaRPr lang="en-US"/>
          </a:p>
        </p:txBody>
      </p:sp>
    </p:spTree>
    <p:extLst>
      <p:ext uri="{BB962C8B-B14F-4D97-AF65-F5344CB8AC3E}">
        <p14:creationId xmlns:p14="http://schemas.microsoft.com/office/powerpoint/2010/main" val="1478558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p(theta</a:t>
            </a:r>
            <a:r>
              <a:rPr lang="en-US" baseline="0" dirty="0"/>
              <a:t> | alpha) is equal to the product of theta1 to the power of alpha1 – 1 TIMES theta2 to the power of alpha2 – 1, and so on. </a:t>
            </a:r>
          </a:p>
          <a:p>
            <a:endParaRPr lang="en-US" baseline="0" dirty="0"/>
          </a:p>
          <a:p>
            <a:r>
              <a:rPr lang="en-US" baseline="0" dirty="0"/>
              <a:t>B(alpha) is the multivariate beta function. It is a normalization constant to ensure the integral of this probability distribution with respect to theta1, theta2, theta3 to </a:t>
            </a:r>
            <a:r>
              <a:rPr lang="en-US" baseline="0" dirty="0" err="1"/>
              <a:t>thetak</a:t>
            </a:r>
            <a:r>
              <a:rPr lang="en-US" baseline="0" dirty="0"/>
              <a:t> is equal to 1.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Note that the theta’s have to be at least 0 and the theta’s have to sum to 1.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see that the multinomial and </a:t>
            </a:r>
            <a:r>
              <a:rPr lang="en-US" baseline="0" dirty="0" err="1"/>
              <a:t>dirichlet</a:t>
            </a:r>
            <a:r>
              <a:rPr lang="en-US" baseline="0" dirty="0"/>
              <a:t> distributions look very similar. Theta1 to the POWER of something TIMES Theta2 to the power of something and so on. The difference is that the Ns are integers while alpha’s can be non-integers.</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131</a:t>
            </a:fld>
            <a:endParaRPr lang="en-US"/>
          </a:p>
        </p:txBody>
      </p:sp>
    </p:spTree>
    <p:extLst>
      <p:ext uri="{BB962C8B-B14F-4D97-AF65-F5344CB8AC3E}">
        <p14:creationId xmlns:p14="http://schemas.microsoft.com/office/powerpoint/2010/main" val="14762681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see that the multinomial and </a:t>
            </a:r>
            <a:r>
              <a:rPr lang="en-US" baseline="0" dirty="0" err="1"/>
              <a:t>dirichlet</a:t>
            </a:r>
            <a:r>
              <a:rPr lang="en-US" baseline="0" dirty="0"/>
              <a:t> distributions look very similar. Theta1 to the POWER of something TIMES Theta2 to the power of something and so on. The difference is that the Ns are integers while alpha’s can be non-integers.</a:t>
            </a:r>
          </a:p>
          <a:p>
            <a:endParaRPr lang="en-US" dirty="0"/>
          </a:p>
          <a:p>
            <a:r>
              <a:rPr lang="en-US" dirty="0"/>
              <a:t>Again this is not an accident</a:t>
            </a:r>
          </a:p>
        </p:txBody>
      </p:sp>
      <p:sp>
        <p:nvSpPr>
          <p:cNvPr id="4" name="Slide Number Placeholder 3"/>
          <p:cNvSpPr>
            <a:spLocks noGrp="1"/>
          </p:cNvSpPr>
          <p:nvPr>
            <p:ph type="sldNum" sz="quarter" idx="10"/>
          </p:nvPr>
        </p:nvSpPr>
        <p:spPr/>
        <p:txBody>
          <a:bodyPr/>
          <a:lstStyle/>
          <a:p>
            <a:fld id="{6C60E219-B6FC-754C-92EE-CBB76981DCE4}" type="slidenum">
              <a:rPr lang="en-US" smtClean="0"/>
              <a:t>132</a:t>
            </a:fld>
            <a:endParaRPr lang="en-US"/>
          </a:p>
        </p:txBody>
      </p:sp>
    </p:spTree>
    <p:extLst>
      <p:ext uri="{BB962C8B-B14F-4D97-AF65-F5344CB8AC3E}">
        <p14:creationId xmlns:p14="http://schemas.microsoft.com/office/powerpoint/2010/main" val="25454804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dirichlet</a:t>
            </a:r>
            <a:r>
              <a:rPr lang="en-US" dirty="0"/>
              <a:t> distribution is non</a:t>
            </a:r>
            <a:r>
              <a:rPr lang="en-US" baseline="0" dirty="0"/>
              <a:t>-zero only for theta’s at least 0 and the theta’s have to sum to 1. The set of theta satisfying this constraint is called the simplex. </a:t>
            </a:r>
          </a:p>
          <a:p>
            <a:endParaRPr lang="en-US" baseline="0" dirty="0"/>
          </a:p>
          <a:p>
            <a:r>
              <a:rPr lang="en-US" baseline="0" dirty="0"/>
              <a:t>For k equal to 3, the set of feasible theta k falls inside a triangle, which we can visualize easily.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133</a:t>
            </a:fld>
            <a:endParaRPr lang="en-US"/>
          </a:p>
        </p:txBody>
      </p:sp>
    </p:spTree>
    <p:extLst>
      <p:ext uri="{BB962C8B-B14F-4D97-AF65-F5344CB8AC3E}">
        <p14:creationId xmlns:p14="http://schemas.microsoft.com/office/powerpoint/2010/main" val="29687407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alpha is equal to all 2, we can see that the distribution is symmetric, with the peak theta value is 1/3. So the most likely dice is the fair 3-sided dice.</a:t>
            </a:r>
          </a:p>
          <a:p>
            <a:endParaRPr lang="en-US" baseline="0" dirty="0"/>
          </a:p>
          <a:p>
            <a:r>
              <a:rPr lang="en-US" baseline="0" dirty="0"/>
              <a:t>When alpha is equal to 20, 2, 2, then it is likely that the resulting dice has high probability of rolling a value of 1.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134</a:t>
            </a:fld>
            <a:endParaRPr lang="en-US"/>
          </a:p>
        </p:txBody>
      </p:sp>
    </p:spTree>
    <p:extLst>
      <p:ext uri="{BB962C8B-B14F-4D97-AF65-F5344CB8AC3E}">
        <p14:creationId xmlns:p14="http://schemas.microsoft.com/office/powerpoint/2010/main" val="29687407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we can compute the posterior using</a:t>
            </a:r>
            <a:r>
              <a:rPr lang="en-US" baseline="0" dirty="0"/>
              <a:t> Bayes rule.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135</a:t>
            </a:fld>
            <a:endParaRPr lang="en-US"/>
          </a:p>
        </p:txBody>
      </p:sp>
    </p:spTree>
    <p:extLst>
      <p:ext uri="{BB962C8B-B14F-4D97-AF65-F5344CB8AC3E}">
        <p14:creationId xmlns:p14="http://schemas.microsoft.com/office/powerpoint/2010/main" val="417795678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the theta terms will collect together and the posterior is PROPORTIONAL to the product from k = 1 to CAPITAL K theta k to the power of </a:t>
            </a:r>
            <a:r>
              <a:rPr lang="en-US" baseline="0" dirty="0" err="1"/>
              <a:t>Nk</a:t>
            </a:r>
            <a:r>
              <a:rPr lang="en-US" baseline="0" dirty="0"/>
              <a:t> PLUS </a:t>
            </a:r>
            <a:r>
              <a:rPr lang="en-US" baseline="0" dirty="0" err="1"/>
              <a:t>alphak</a:t>
            </a:r>
            <a:r>
              <a:rPr lang="en-US" baseline="0" dirty="0"/>
              <a:t> MINUS 1</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form of this equation is the same as the </a:t>
            </a:r>
            <a:r>
              <a:rPr lang="en-US" baseline="0" dirty="0" err="1"/>
              <a:t>dirichlet</a:t>
            </a:r>
            <a:r>
              <a:rPr lang="en-US" baseline="0" dirty="0"/>
              <a:t> distribution. Theta1 to the power of something TIMES Theta2 to the power of something and so on.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136</a:t>
            </a:fld>
            <a:endParaRPr lang="en-US"/>
          </a:p>
        </p:txBody>
      </p:sp>
    </p:spTree>
    <p:extLst>
      <p:ext uri="{BB962C8B-B14F-4D97-AF65-F5344CB8AC3E}">
        <p14:creationId xmlns:p14="http://schemas.microsoft.com/office/powerpoint/2010/main" val="69958708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in the beta-binomial case, the constant in the numerator will cancel</a:t>
            </a:r>
            <a:r>
              <a:rPr lang="en-US" baseline="0" dirty="0"/>
              <a:t> with the evidence p of D, so </a:t>
            </a:r>
            <a:r>
              <a:rPr lang="en-US" dirty="0"/>
              <a:t>the posterior distribution is a </a:t>
            </a:r>
            <a:r>
              <a:rPr lang="en-US" dirty="0" err="1"/>
              <a:t>dirichlet</a:t>
            </a:r>
            <a:r>
              <a:rPr lang="en-US" baseline="0" dirty="0"/>
              <a:t> distribution with parameters N1 + alpha 1, N2 + alpha 2, all the way to NK + </a:t>
            </a:r>
            <a:r>
              <a:rPr lang="en-US" baseline="0" dirty="0" err="1"/>
              <a:t>alphaK</a:t>
            </a:r>
            <a:r>
              <a:rPr lang="en-US" baseline="0" dirty="0"/>
              <a: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137</a:t>
            </a:fld>
            <a:endParaRPr lang="en-US"/>
          </a:p>
        </p:txBody>
      </p:sp>
    </p:spTree>
    <p:extLst>
      <p:ext uri="{BB962C8B-B14F-4D97-AF65-F5344CB8AC3E}">
        <p14:creationId xmlns:p14="http://schemas.microsoft.com/office/powerpoint/2010/main" val="363433237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parameters of the posterior</a:t>
            </a:r>
            <a:r>
              <a:rPr lang="en-US" baseline="0" dirty="0"/>
              <a:t> are obtained by adding the </a:t>
            </a:r>
            <a:r>
              <a:rPr lang="en-US" baseline="0" dirty="0" err="1"/>
              <a:t>hyperparameters</a:t>
            </a:r>
            <a:r>
              <a:rPr lang="en-US" baseline="0" dirty="0"/>
              <a:t> </a:t>
            </a:r>
            <a:r>
              <a:rPr lang="en-US" baseline="0" dirty="0" err="1"/>
              <a:t>alphak’s</a:t>
            </a:r>
            <a:r>
              <a:rPr lang="en-US" baseline="0" dirty="0"/>
              <a:t> to the observed counts </a:t>
            </a:r>
            <a:r>
              <a:rPr lang="en-US" baseline="0" dirty="0" err="1"/>
              <a:t>Nk’s</a:t>
            </a:r>
            <a:r>
              <a:rPr lang="en-US" baseline="0" dirty="0"/>
              <a:t> </a:t>
            </a:r>
          </a:p>
          <a:p>
            <a:endParaRPr lang="en-US" baseline="0" dirty="0"/>
          </a:p>
          <a:p>
            <a:r>
              <a:rPr lang="en-US" baseline="0" dirty="0"/>
              <a:t>Therefore </a:t>
            </a:r>
            <a:r>
              <a:rPr lang="en-US" baseline="0" dirty="0" err="1"/>
              <a:t>alphak’s</a:t>
            </a:r>
            <a:r>
              <a:rPr lang="en-US" baseline="0" dirty="0"/>
              <a:t> can be thought of as </a:t>
            </a:r>
            <a:r>
              <a:rPr lang="en-US" baseline="0" dirty="0" err="1"/>
              <a:t>pseudocounts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138</a:t>
            </a:fld>
            <a:endParaRPr lang="en-US"/>
          </a:p>
        </p:txBody>
      </p:sp>
    </p:spTree>
    <p:extLst>
      <p:ext uri="{BB962C8B-B14F-4D97-AF65-F5344CB8AC3E}">
        <p14:creationId xmlns:p14="http://schemas.microsoft.com/office/powerpoint/2010/main" val="22556179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posterior</a:t>
            </a:r>
            <a:r>
              <a:rPr lang="en-US" baseline="0" dirty="0"/>
              <a:t> and prior distributions are </a:t>
            </a:r>
            <a:r>
              <a:rPr lang="en-US" baseline="0" dirty="0" err="1"/>
              <a:t>dirichlet</a:t>
            </a:r>
            <a:r>
              <a:rPr lang="en-US" baseline="0" dirty="0"/>
              <a:t> distributions, so the </a:t>
            </a:r>
            <a:r>
              <a:rPr lang="en-US" baseline="0" dirty="0" err="1"/>
              <a:t>dirichlet</a:t>
            </a:r>
            <a:r>
              <a:rPr lang="en-US" baseline="0" dirty="0"/>
              <a:t> distribution is a conjugate prior of the multinomial distribution. </a:t>
            </a:r>
          </a:p>
          <a:p>
            <a:endParaRPr lang="en-US" baseline="0" dirty="0"/>
          </a:p>
          <a:p>
            <a:r>
              <a:rPr lang="en-US" baseline="0" dirty="0"/>
              <a:t>By the way, you can verify for yourself that for capital K = 2, the equations are equivalent to the beta-binomial model.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139</a:t>
            </a:fld>
            <a:endParaRPr lang="en-US"/>
          </a:p>
        </p:txBody>
      </p:sp>
    </p:spTree>
    <p:extLst>
      <p:ext uri="{BB962C8B-B14F-4D97-AF65-F5344CB8AC3E}">
        <p14:creationId xmlns:p14="http://schemas.microsoft.com/office/powerpoint/2010/main" val="116037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observe x,</a:t>
            </a:r>
            <a:r>
              <a:rPr lang="en-US" baseline="0" dirty="0"/>
              <a:t> and we want to estimate y. </a:t>
            </a:r>
          </a:p>
          <a:p>
            <a:endParaRPr lang="en-US" baseline="0" dirty="0"/>
          </a:p>
          <a:p>
            <a:r>
              <a:rPr lang="en-US" baseline="0" dirty="0"/>
              <a:t>Then in Maximum-A-Posteriori or MAP estimation, our estimate of y is the value of y that maximizes the POSTERIOR probability of y GIVEN x. </a:t>
            </a:r>
          </a:p>
          <a:p>
            <a:endParaRPr lang="en-US" baseline="0" dirty="0"/>
          </a:p>
          <a:p>
            <a:r>
              <a:rPr lang="en-US" baseline="0" dirty="0"/>
              <a:t>This is what the </a:t>
            </a:r>
            <a:r>
              <a:rPr lang="en-US" baseline="0" dirty="0" err="1"/>
              <a:t>argmax</a:t>
            </a:r>
            <a:r>
              <a:rPr lang="en-US" baseline="0" dirty="0"/>
              <a:t> notation means. For a given value of x, we can think of p(y | x) as a function of y. So we want to find the value of y that maximizes this function of y.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a:t>
            </a:fld>
            <a:endParaRPr lang="en-US"/>
          </a:p>
        </p:txBody>
      </p:sp>
    </p:spTree>
    <p:extLst>
      <p:ext uri="{BB962C8B-B14F-4D97-AF65-F5344CB8AC3E}">
        <p14:creationId xmlns:p14="http://schemas.microsoft.com/office/powerpoint/2010/main" val="40701093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derive the MAP and ML estimates for</a:t>
            </a:r>
            <a:r>
              <a:rPr lang="en-US" baseline="0" dirty="0"/>
              <a:t> the </a:t>
            </a:r>
            <a:r>
              <a:rPr lang="en-US" baseline="0" dirty="0" err="1"/>
              <a:t>dirichlet</a:t>
            </a:r>
            <a:r>
              <a:rPr lang="en-US" baseline="0" dirty="0"/>
              <a:t>-multinomial model. </a:t>
            </a:r>
          </a:p>
          <a:p>
            <a:endParaRPr lang="en-US" baseline="0" dirty="0"/>
          </a:p>
          <a:p>
            <a:r>
              <a:rPr lang="en-US" baseline="0" dirty="0"/>
              <a:t>For a </a:t>
            </a:r>
            <a:r>
              <a:rPr lang="en-US" baseline="0" dirty="0" err="1"/>
              <a:t>dirichlet</a:t>
            </a:r>
            <a:r>
              <a:rPr lang="en-US" baseline="0" dirty="0"/>
              <a:t> distribution with parameters gamma1 to </a:t>
            </a:r>
            <a:r>
              <a:rPr lang="en-US" baseline="0" dirty="0" err="1"/>
              <a:t>gammaK</a:t>
            </a:r>
            <a:r>
              <a:rPr lang="en-US" baseline="0" dirty="0"/>
              <a:t>, the mode of the distribution </a:t>
            </a:r>
            <a:r>
              <a:rPr lang="en-US" baseline="0" dirty="0" err="1"/>
              <a:t>xk</a:t>
            </a:r>
            <a:r>
              <a:rPr lang="en-US" baseline="0" dirty="0"/>
              <a:t> is equal to </a:t>
            </a:r>
            <a:r>
              <a:rPr lang="en-US" baseline="0" dirty="0" err="1"/>
              <a:t>gammak</a:t>
            </a:r>
            <a:r>
              <a:rPr lang="en-US" baseline="0" dirty="0"/>
              <a:t> – 1 DIVIDED by sum of gamma k – K. </a:t>
            </a:r>
          </a:p>
          <a:p>
            <a:endParaRPr lang="en-US" baseline="0" dirty="0"/>
          </a:p>
          <a:p>
            <a:r>
              <a:rPr lang="en-US" baseline="0" dirty="0"/>
              <a:t>Remember that x is a vector of length capital K, where the sum of the vector is equal to 1. x small k is the k-</a:t>
            </a:r>
            <a:r>
              <a:rPr lang="en-US" baseline="0" dirty="0" err="1"/>
              <a:t>th</a:t>
            </a:r>
            <a:r>
              <a:rPr lang="en-US" baseline="0" dirty="0"/>
              <a:t> entry of the vector.</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140</a:t>
            </a:fld>
            <a:endParaRPr lang="en-US"/>
          </a:p>
        </p:txBody>
      </p:sp>
    </p:spTree>
    <p:extLst>
      <p:ext uri="{BB962C8B-B14F-4D97-AF65-F5344CB8AC3E}">
        <p14:creationId xmlns:p14="http://schemas.microsoft.com/office/powerpoint/2010/main" val="221225470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have shown that the posterior distribution P(theta</a:t>
            </a:r>
            <a:r>
              <a:rPr lang="en-US" baseline="0" dirty="0"/>
              <a:t> | D) is a </a:t>
            </a:r>
            <a:r>
              <a:rPr lang="en-US" baseline="0" dirty="0" err="1"/>
              <a:t>dirichlet</a:t>
            </a:r>
            <a:r>
              <a:rPr lang="en-US" baseline="0" dirty="0"/>
              <a:t> distribution with parameters N1 + alpha1, N2+alpha2 all the way to NK + </a:t>
            </a:r>
            <a:r>
              <a:rPr lang="en-US" baseline="0" dirty="0" err="1"/>
              <a:t>alphaK</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141</a:t>
            </a:fld>
            <a:endParaRPr lang="en-US"/>
          </a:p>
        </p:txBody>
      </p:sp>
    </p:spTree>
    <p:extLst>
      <p:ext uri="{BB962C8B-B14F-4D97-AF65-F5344CB8AC3E}">
        <p14:creationId xmlns:p14="http://schemas.microsoft.com/office/powerpoint/2010/main" val="360046249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a:t>
            </a:r>
            <a:r>
              <a:rPr lang="en-US" baseline="0" dirty="0"/>
              <a:t> estimate of theta is the mode of the posterior </a:t>
            </a:r>
            <a:r>
              <a:rPr lang="en-US" baseline="0" dirty="0" err="1"/>
              <a:t>dirichlet</a:t>
            </a:r>
            <a:r>
              <a:rPr lang="en-US" baseline="0" dirty="0"/>
              <a:t> distribution</a:t>
            </a:r>
            <a:endParaRPr lang="en-US" dirty="0"/>
          </a:p>
          <a:p>
            <a:endParaRPr lang="en-US" baseline="0" dirty="0"/>
          </a:p>
          <a:p>
            <a:r>
              <a:rPr lang="en-US" baseline="0" dirty="0"/>
              <a:t>So we plug in gamma1 to be N1 + alpha1, gamma2 to be N2 + alpha2 and so on.</a:t>
            </a:r>
          </a:p>
          <a:p>
            <a:endParaRPr lang="en-US" baseline="0" dirty="0"/>
          </a:p>
          <a:p>
            <a:r>
              <a:rPr lang="en-US" baseline="0" dirty="0"/>
              <a:t>Therefore the MAP estimate of theta k is </a:t>
            </a:r>
            <a:r>
              <a:rPr lang="en-US" baseline="0" dirty="0" err="1"/>
              <a:t>Nk</a:t>
            </a:r>
            <a:r>
              <a:rPr lang="en-US" baseline="0" dirty="0"/>
              <a:t> PLUS </a:t>
            </a:r>
            <a:r>
              <a:rPr lang="en-US" baseline="0" dirty="0" err="1"/>
              <a:t>alphak</a:t>
            </a:r>
            <a:r>
              <a:rPr lang="en-US" baseline="0" dirty="0"/>
              <a:t> – 1 DIVIDED by N + sum over all alpha k – capital K</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142</a:t>
            </a:fld>
            <a:endParaRPr lang="en-US"/>
          </a:p>
        </p:txBody>
      </p:sp>
    </p:spTree>
    <p:extLst>
      <p:ext uri="{BB962C8B-B14F-4D97-AF65-F5344CB8AC3E}">
        <p14:creationId xmlns:p14="http://schemas.microsoft.com/office/powerpoint/2010/main" val="32720345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ML estimate, we set the prior to be uniform distribution,</a:t>
            </a:r>
            <a:r>
              <a:rPr lang="en-US" baseline="0" dirty="0"/>
              <a:t> which corresponds to setting all the alphas to be 1</a:t>
            </a:r>
          </a:p>
          <a:p>
            <a:endParaRPr lang="en-US" baseline="0" dirty="0"/>
          </a:p>
          <a:p>
            <a:r>
              <a:rPr lang="en-US" baseline="0" dirty="0"/>
              <a:t>And so the ML estimate of theta k is </a:t>
            </a:r>
            <a:r>
              <a:rPr lang="en-US" baseline="0" dirty="0" err="1"/>
              <a:t>Nk</a:t>
            </a:r>
            <a:r>
              <a:rPr lang="en-US" baseline="0" dirty="0"/>
              <a:t> divided by N, which is the fraction of times the number k show up in the dice rolls. </a:t>
            </a:r>
          </a:p>
          <a:p>
            <a:endParaRPr lang="en-US" baseline="0" dirty="0"/>
          </a:p>
          <a:p>
            <a:r>
              <a:rPr lang="en-US" baseline="0" dirty="0"/>
              <a:t>Again you can go back and verify that if we set capital K to be 2, we get back the MAP and ML estimate of the beta-binomial model.</a:t>
            </a:r>
          </a:p>
          <a:p>
            <a:endParaRPr lang="en-US" baseline="0" dirty="0"/>
          </a:p>
          <a:p>
            <a:r>
              <a:rPr lang="en-US" baseline="0" dirty="0"/>
              <a:t>&lt;So far so good&gt;</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143</a:t>
            </a:fld>
            <a:endParaRPr lang="en-US"/>
          </a:p>
        </p:txBody>
      </p:sp>
    </p:spTree>
    <p:extLst>
      <p:ext uri="{BB962C8B-B14F-4D97-AF65-F5344CB8AC3E}">
        <p14:creationId xmlns:p14="http://schemas.microsoft.com/office/powerpoint/2010/main" val="166063681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show you</a:t>
            </a:r>
            <a:r>
              <a:rPr lang="en-US" baseline="0" dirty="0"/>
              <a:t> the posterior predictive distribution, I want to show you how to derive the mode of the </a:t>
            </a:r>
            <a:r>
              <a:rPr lang="en-US" baseline="0" dirty="0" err="1"/>
              <a:t>dirichlet</a:t>
            </a:r>
            <a:r>
              <a:rPr lang="en-US" baseline="0" dirty="0"/>
              <a:t> distribution.</a:t>
            </a:r>
          </a:p>
          <a:p>
            <a:endParaRPr lang="en-US" baseline="0" dirty="0"/>
          </a:p>
          <a:p>
            <a:r>
              <a:rPr lang="en-US" baseline="0" dirty="0"/>
              <a:t>It’s standard calculus, so hopefully the math is not new to you. </a:t>
            </a:r>
          </a:p>
          <a:p>
            <a:endParaRPr lang="en-US" baseline="0" dirty="0"/>
          </a:p>
          <a:p>
            <a:r>
              <a:rPr lang="en-US" baseline="0" dirty="0"/>
              <a:t>But this is so frequently used, I want to make sure we are on the same page.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144</a:t>
            </a:fld>
            <a:endParaRPr lang="en-US"/>
          </a:p>
        </p:txBody>
      </p:sp>
    </p:spTree>
    <p:extLst>
      <p:ext uri="{BB962C8B-B14F-4D97-AF65-F5344CB8AC3E}">
        <p14:creationId xmlns:p14="http://schemas.microsoft.com/office/powerpoint/2010/main" val="372919368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mode of the distribution</a:t>
            </a:r>
            <a:r>
              <a:rPr lang="en-US" baseline="0" dirty="0"/>
              <a:t> corresponds to the value of theta that maximizes the </a:t>
            </a:r>
            <a:r>
              <a:rPr lang="en-US" baseline="0" dirty="0" err="1"/>
              <a:t>dirichlet</a:t>
            </a:r>
            <a:r>
              <a:rPr lang="en-US" baseline="0" dirty="0"/>
              <a:t> </a:t>
            </a:r>
            <a:r>
              <a:rPr lang="en-US" baseline="0" dirty="0" err="1"/>
              <a:t>pdf</a:t>
            </a:r>
            <a:r>
              <a:rPr lang="en-US" baseline="0" dirty="0"/>
              <a:t>, which is given by theta1 to the power of alpha1 – 1 TIMES theta2 to the power of alpha2 – 1 and so on, with a normalization constant 1 over B of alpha.</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145</a:t>
            </a:fld>
            <a:endParaRPr lang="en-US"/>
          </a:p>
        </p:txBody>
      </p:sp>
    </p:spTree>
    <p:extLst>
      <p:ext uri="{BB962C8B-B14F-4D97-AF65-F5344CB8AC3E}">
        <p14:creationId xmlns:p14="http://schemas.microsoft.com/office/powerpoint/2010/main" val="27348125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Remember that </a:t>
            </a:r>
            <a:r>
              <a:rPr lang="en-US" baseline="0" dirty="0" err="1"/>
              <a:t>thetak</a:t>
            </a:r>
            <a:r>
              <a:rPr lang="en-US" baseline="0" dirty="0"/>
              <a:t> lie on a simplex, which means that sum of </a:t>
            </a:r>
            <a:r>
              <a:rPr lang="en-US" baseline="0" dirty="0" err="1"/>
              <a:t>thetak</a:t>
            </a:r>
            <a:r>
              <a:rPr lang="en-US" baseline="0" dirty="0"/>
              <a:t> is 1 and all the </a:t>
            </a:r>
            <a:r>
              <a:rPr lang="en-US" baseline="0" dirty="0" err="1"/>
              <a:t>thetak</a:t>
            </a:r>
            <a:r>
              <a:rPr lang="en-US" baseline="0" dirty="0"/>
              <a:t> are at least 0.</a:t>
            </a:r>
          </a:p>
        </p:txBody>
      </p:sp>
      <p:sp>
        <p:nvSpPr>
          <p:cNvPr id="4" name="Slide Number Placeholder 3"/>
          <p:cNvSpPr>
            <a:spLocks noGrp="1"/>
          </p:cNvSpPr>
          <p:nvPr>
            <p:ph type="sldNum" sz="quarter" idx="10"/>
          </p:nvPr>
        </p:nvSpPr>
        <p:spPr/>
        <p:txBody>
          <a:bodyPr/>
          <a:lstStyle/>
          <a:p>
            <a:fld id="{6C60E219-B6FC-754C-92EE-CBB76981DCE4}" type="slidenum">
              <a:rPr lang="en-US" smtClean="0"/>
              <a:t>146</a:t>
            </a:fld>
            <a:endParaRPr lang="en-US"/>
          </a:p>
        </p:txBody>
      </p:sp>
    </p:spTree>
    <p:extLst>
      <p:ext uri="{BB962C8B-B14F-4D97-AF65-F5344CB8AC3E}">
        <p14:creationId xmlns:p14="http://schemas.microsoft.com/office/powerpoint/2010/main" val="27348125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going to apply log to our equation.</a:t>
            </a:r>
          </a:p>
          <a:p>
            <a:endParaRPr lang="en-US" baseline="0" dirty="0"/>
          </a:p>
          <a:p>
            <a:r>
              <a:rPr lang="en-US" baseline="0" dirty="0"/>
              <a:t>The log is a monotonic function, so the location of the maximum stays the same, but log probability is much easier to work with!</a:t>
            </a:r>
          </a:p>
        </p:txBody>
      </p:sp>
      <p:sp>
        <p:nvSpPr>
          <p:cNvPr id="4" name="Slide Number Placeholder 3"/>
          <p:cNvSpPr>
            <a:spLocks noGrp="1"/>
          </p:cNvSpPr>
          <p:nvPr>
            <p:ph type="sldNum" sz="quarter" idx="10"/>
          </p:nvPr>
        </p:nvSpPr>
        <p:spPr/>
        <p:txBody>
          <a:bodyPr/>
          <a:lstStyle/>
          <a:p>
            <a:fld id="{6C60E219-B6FC-754C-92EE-CBB76981DCE4}" type="slidenum">
              <a:rPr lang="en-US" smtClean="0"/>
              <a:t>147</a:t>
            </a:fld>
            <a:endParaRPr lang="en-US"/>
          </a:p>
        </p:txBody>
      </p:sp>
    </p:spTree>
    <p:extLst>
      <p:ext uri="{BB962C8B-B14F-4D97-AF65-F5344CB8AC3E}">
        <p14:creationId xmlns:p14="http://schemas.microsoft.com/office/powerpoint/2010/main" val="27348125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apply log. </a:t>
            </a:r>
          </a:p>
          <a:p>
            <a:endParaRPr lang="en-US" baseline="0" dirty="0"/>
          </a:p>
          <a:p>
            <a:r>
              <a:rPr lang="en-US" baseline="0" dirty="0"/>
              <a:t>Log of 1 over B(alpha) is not a function of theta so we can throw it away.</a:t>
            </a:r>
          </a:p>
          <a:p>
            <a:endParaRPr lang="en-US" baseline="0" dirty="0"/>
          </a:p>
          <a:p>
            <a:r>
              <a:rPr lang="en-US" baseline="0" dirty="0"/>
              <a:t>Applying log to the product from k = 1 to K, we get a sum from k = 1 to K.</a:t>
            </a:r>
          </a:p>
          <a:p>
            <a:endParaRPr lang="en-US" baseline="0" dirty="0"/>
          </a:p>
          <a:p>
            <a:r>
              <a:rPr lang="en-US" baseline="0" dirty="0"/>
              <a:t>Log of </a:t>
            </a:r>
            <a:r>
              <a:rPr lang="en-US" baseline="0" dirty="0" err="1"/>
              <a:t>thetak</a:t>
            </a:r>
            <a:r>
              <a:rPr lang="en-US" baseline="0" dirty="0"/>
              <a:t> to the power of </a:t>
            </a:r>
            <a:r>
              <a:rPr lang="en-US" baseline="0" dirty="0" err="1"/>
              <a:t>alphak</a:t>
            </a:r>
            <a:r>
              <a:rPr lang="en-US" baseline="0" dirty="0"/>
              <a:t> – 1 is the same as </a:t>
            </a:r>
            <a:r>
              <a:rPr lang="en-US" baseline="0" dirty="0" err="1"/>
              <a:t>alphak</a:t>
            </a:r>
            <a:r>
              <a:rPr lang="en-US" baseline="0" dirty="0"/>
              <a:t> – 1 TIMES log of </a:t>
            </a:r>
            <a:r>
              <a:rPr lang="en-US" baseline="0" dirty="0" err="1"/>
              <a:t>thetak</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148</a:t>
            </a:fld>
            <a:endParaRPr lang="en-US"/>
          </a:p>
        </p:txBody>
      </p:sp>
    </p:spTree>
    <p:extLst>
      <p:ext uri="{BB962C8B-B14F-4D97-AF65-F5344CB8AC3E}">
        <p14:creationId xmlns:p14="http://schemas.microsoft.com/office/powerpoint/2010/main" val="14646073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introduce </a:t>
            </a:r>
            <a:r>
              <a:rPr lang="en-US" dirty="0" err="1"/>
              <a:t>lagrange</a:t>
            </a:r>
            <a:r>
              <a:rPr lang="en-US" baseline="0" dirty="0"/>
              <a:t> multiplier lambda to to convert this constrained optimization problem to a non-constrained one.</a:t>
            </a:r>
          </a:p>
          <a:p>
            <a:endParaRPr lang="en-US" baseline="0" dirty="0"/>
          </a:p>
          <a:p>
            <a:r>
              <a:rPr lang="en-US" baseline="0" dirty="0"/>
              <a:t>So the first term of the </a:t>
            </a:r>
            <a:r>
              <a:rPr lang="en-US" baseline="0" dirty="0" err="1"/>
              <a:t>lagragian</a:t>
            </a:r>
            <a:r>
              <a:rPr lang="en-US" baseline="0" dirty="0"/>
              <a:t> is the same as before sum from k = 1 to K (</a:t>
            </a:r>
            <a:r>
              <a:rPr lang="en-US" baseline="0" dirty="0" err="1"/>
              <a:t>alphak</a:t>
            </a:r>
            <a:r>
              <a:rPr lang="en-US" baseline="0" dirty="0"/>
              <a:t> – 1) TIMES log of theta k.</a:t>
            </a:r>
          </a:p>
          <a:p>
            <a:endParaRPr lang="en-US" baseline="0" dirty="0"/>
          </a:p>
          <a:p>
            <a:r>
              <a:rPr lang="en-US" baseline="0" dirty="0"/>
              <a:t>The second term is the </a:t>
            </a:r>
            <a:r>
              <a:rPr lang="en-US" baseline="0" dirty="0" err="1"/>
              <a:t>lagrange</a:t>
            </a:r>
            <a:r>
              <a:rPr lang="en-US" baseline="0" dirty="0"/>
              <a:t> multiplier lambda TIMES (1 – sum of theta k). This second term corresponds to our constraint.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149</a:t>
            </a:fld>
            <a:endParaRPr lang="en-US"/>
          </a:p>
        </p:txBody>
      </p:sp>
    </p:spTree>
    <p:extLst>
      <p:ext uri="{BB962C8B-B14F-4D97-AF65-F5344CB8AC3E}">
        <p14:creationId xmlns:p14="http://schemas.microsoft.com/office/powerpoint/2010/main" val="82581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a:t>
            </a:r>
            <a:r>
              <a:rPr lang="en-US" baseline="0" dirty="0"/>
              <a:t> Bayes rule to rewrite the posterior as p(y) TIMES p(x | y) DIVIDED by p(x).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a:t>
            </a:fld>
            <a:endParaRPr lang="en-US"/>
          </a:p>
        </p:txBody>
      </p:sp>
    </p:spTree>
    <p:extLst>
      <p:ext uri="{BB962C8B-B14F-4D97-AF65-F5344CB8AC3E}">
        <p14:creationId xmlns:p14="http://schemas.microsoft.com/office/powerpoint/2010/main" val="151000231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differentiate the </a:t>
            </a:r>
            <a:r>
              <a:rPr lang="en-US" dirty="0" err="1"/>
              <a:t>lagragian</a:t>
            </a:r>
            <a:r>
              <a:rPr lang="en-US" dirty="0"/>
              <a:t> with respect to lambda and </a:t>
            </a:r>
            <a:r>
              <a:rPr lang="en-US" dirty="0" err="1"/>
              <a:t>theta</a:t>
            </a:r>
            <a:r>
              <a:rPr lang="en-US" baseline="0" dirty="0" err="1"/>
              <a:t>k</a:t>
            </a:r>
            <a:r>
              <a:rPr lang="en-US" baseline="0" dirty="0"/>
              <a:t> and set them to 0.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150</a:t>
            </a:fld>
            <a:endParaRPr lang="en-US"/>
          </a:p>
        </p:txBody>
      </p:sp>
    </p:spTree>
    <p:extLst>
      <p:ext uri="{BB962C8B-B14F-4D97-AF65-F5344CB8AC3E}">
        <p14:creationId xmlns:p14="http://schemas.microsoft.com/office/powerpoint/2010/main" val="8258141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that if we differentiate the </a:t>
            </a:r>
            <a:r>
              <a:rPr lang="en-US" baseline="0" dirty="0" err="1"/>
              <a:t>lagragian</a:t>
            </a:r>
            <a:r>
              <a:rPr lang="en-US" baseline="0" dirty="0"/>
              <a:t> with respect to lambda, we get 1 MINUS sum of </a:t>
            </a:r>
            <a:r>
              <a:rPr lang="en-US" baseline="0" dirty="0" err="1"/>
              <a:t>thetak</a:t>
            </a:r>
            <a:r>
              <a:rPr lang="en-US" baseline="0" dirty="0"/>
              <a:t>, which if we set to 0 gives us the original constraint.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151</a:t>
            </a:fld>
            <a:endParaRPr lang="en-US"/>
          </a:p>
        </p:txBody>
      </p:sp>
    </p:spTree>
    <p:extLst>
      <p:ext uri="{BB962C8B-B14F-4D97-AF65-F5344CB8AC3E}">
        <p14:creationId xmlns:p14="http://schemas.microsoft.com/office/powerpoint/2010/main" val="7858352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differentiate the </a:t>
            </a:r>
            <a:r>
              <a:rPr lang="en-US" dirty="0" err="1"/>
              <a:t>lagragian</a:t>
            </a:r>
            <a:r>
              <a:rPr lang="en-US" baseline="0" dirty="0"/>
              <a:t> with respect to a particular theta </a:t>
            </a:r>
            <a:r>
              <a:rPr lang="en-US" baseline="0" dirty="0" err="1"/>
              <a:t>i</a:t>
            </a:r>
            <a:r>
              <a:rPr lang="en-US" baseline="0" dirty="0"/>
              <a:t>.</a:t>
            </a:r>
          </a:p>
          <a:p>
            <a:endParaRPr lang="en-US" baseline="0" dirty="0"/>
          </a:p>
          <a:p>
            <a:r>
              <a:rPr lang="en-US" baseline="0" dirty="0"/>
              <a:t>So for this sum from k = 1 to K, the only k that survives is when k is equal to </a:t>
            </a:r>
            <a:r>
              <a:rPr lang="en-US" baseline="0" dirty="0" err="1"/>
              <a:t>i</a:t>
            </a:r>
            <a:r>
              <a:rPr lang="en-US" baseline="0" dirty="0"/>
              <a:t>. Therefore we have alpha </a:t>
            </a:r>
            <a:r>
              <a:rPr lang="en-US" baseline="0" dirty="0" err="1"/>
              <a:t>i</a:t>
            </a:r>
            <a:r>
              <a:rPr lang="en-US" baseline="0" dirty="0"/>
              <a:t> – 1 TIMES the derivative of log theta </a:t>
            </a:r>
            <a:r>
              <a:rPr lang="en-US" baseline="0" dirty="0" err="1"/>
              <a:t>i</a:t>
            </a:r>
            <a:r>
              <a:rPr lang="en-US" baseline="0" dirty="0"/>
              <a:t>, which is one over theta </a:t>
            </a:r>
            <a:r>
              <a:rPr lang="en-US" baseline="0" dirty="0" err="1"/>
              <a:t>i</a:t>
            </a:r>
            <a:r>
              <a:rPr lang="en-US" baseline="0" dirty="0"/>
              <a:t>.</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For the second term, </a:t>
            </a:r>
            <a:r>
              <a:rPr lang="en-US" baseline="0" dirty="0"/>
              <a:t>LAMBDA times 1 is a constant, which drops off. Differentiating LAMBDA TIMES sum over </a:t>
            </a:r>
            <a:r>
              <a:rPr lang="en-US" baseline="0" dirty="0" err="1"/>
              <a:t>thetak</a:t>
            </a:r>
            <a:r>
              <a:rPr lang="en-US" baseline="0" dirty="0"/>
              <a:t>, again all the terms drop off except for k equal to </a:t>
            </a:r>
            <a:r>
              <a:rPr lang="en-US" baseline="0" dirty="0" err="1"/>
              <a:t>i</a:t>
            </a:r>
            <a:r>
              <a:rPr lang="en-US" baseline="0" dirty="0"/>
              <a:t>, so differentiating lambda TIMES theta </a:t>
            </a:r>
            <a:r>
              <a:rPr lang="en-US" baseline="0" dirty="0" err="1"/>
              <a:t>i</a:t>
            </a:r>
            <a:r>
              <a:rPr lang="en-US" baseline="0" dirty="0"/>
              <a:t> gives us lambda.</a:t>
            </a:r>
          </a:p>
          <a:p>
            <a:endParaRPr lang="en-US" baseline="0" dirty="0"/>
          </a:p>
          <a:p>
            <a:r>
              <a:rPr lang="en-US" baseline="0" dirty="0"/>
              <a:t>Which we want to set to 0.</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152</a:t>
            </a:fld>
            <a:endParaRPr lang="en-US"/>
          </a:p>
        </p:txBody>
      </p:sp>
    </p:spTree>
    <p:extLst>
      <p:ext uri="{BB962C8B-B14F-4D97-AF65-F5344CB8AC3E}">
        <p14:creationId xmlns:p14="http://schemas.microsoft.com/office/powerpoint/2010/main" val="117824234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Re-arranging</a:t>
            </a:r>
            <a:r>
              <a:rPr lang="en-US" baseline="0" dirty="0"/>
              <a:t> the terms, we get </a:t>
            </a:r>
            <a:r>
              <a:rPr lang="en-US" baseline="0" dirty="0" err="1"/>
              <a:t>thetai</a:t>
            </a:r>
            <a:r>
              <a:rPr lang="en-US" baseline="0" dirty="0"/>
              <a:t> is equal to 1 over lambda TIMES </a:t>
            </a:r>
            <a:r>
              <a:rPr lang="en-US" baseline="0" dirty="0" err="1"/>
              <a:t>alphai</a:t>
            </a:r>
            <a:r>
              <a:rPr lang="en-US" baseline="0" dirty="0"/>
              <a:t> – 1</a:t>
            </a:r>
          </a:p>
          <a:p>
            <a:endParaRPr lang="en-US" baseline="0" dirty="0"/>
          </a:p>
          <a:p>
            <a:r>
              <a:rPr lang="en-US" baseline="0" dirty="0"/>
              <a:t>So what is lambda?</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153</a:t>
            </a:fld>
            <a:endParaRPr lang="en-US"/>
          </a:p>
        </p:txBody>
      </p:sp>
    </p:spTree>
    <p:extLst>
      <p:ext uri="{BB962C8B-B14F-4D97-AF65-F5344CB8AC3E}">
        <p14:creationId xmlns:p14="http://schemas.microsoft.com/office/powerpoint/2010/main" val="24748822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find lambda, we exploit the fact that the sum over theta </a:t>
            </a:r>
            <a:r>
              <a:rPr lang="en-US" baseline="0" dirty="0" err="1"/>
              <a:t>i</a:t>
            </a:r>
            <a:r>
              <a:rPr lang="en-US" baseline="0" dirty="0"/>
              <a:t> has to be equal to 1.</a:t>
            </a:r>
          </a:p>
          <a:p>
            <a:endParaRPr lang="en-US" baseline="0" dirty="0"/>
          </a:p>
          <a:p>
            <a:r>
              <a:rPr lang="en-US" baseline="0" dirty="0"/>
              <a:t>Plugging in </a:t>
            </a:r>
            <a:r>
              <a:rPr lang="en-US" baseline="0" dirty="0" err="1"/>
              <a:t>thetai</a:t>
            </a:r>
            <a:r>
              <a:rPr lang="en-US" baseline="0" dirty="0"/>
              <a:t> is equal to 1 over lambda TIMES </a:t>
            </a:r>
            <a:r>
              <a:rPr lang="en-US" baseline="0" dirty="0" err="1"/>
              <a:t>alphai</a:t>
            </a:r>
            <a:r>
              <a:rPr lang="en-US" baseline="0" dirty="0"/>
              <a:t> – 1</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154</a:t>
            </a:fld>
            <a:endParaRPr lang="en-US"/>
          </a:p>
        </p:txBody>
      </p:sp>
    </p:spTree>
    <p:extLst>
      <p:ext uri="{BB962C8B-B14F-4D97-AF65-F5344CB8AC3E}">
        <p14:creationId xmlns:p14="http://schemas.microsoft.com/office/powerpoint/2010/main" val="417300969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move lambda</a:t>
            </a:r>
            <a:r>
              <a:rPr lang="en-US" baseline="0" dirty="0"/>
              <a:t> to the other side of the equation, we get lambda is equal to sum over alpha </a:t>
            </a:r>
            <a:r>
              <a:rPr lang="en-US" baseline="0" dirty="0" err="1"/>
              <a:t>i</a:t>
            </a:r>
            <a:r>
              <a:rPr lang="en-US" baseline="0" dirty="0"/>
              <a:t> – CAPITAL K.</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155</a:t>
            </a:fld>
            <a:endParaRPr lang="en-US"/>
          </a:p>
        </p:txBody>
      </p:sp>
    </p:spTree>
    <p:extLst>
      <p:ext uri="{BB962C8B-B14F-4D97-AF65-F5344CB8AC3E}">
        <p14:creationId xmlns:p14="http://schemas.microsoft.com/office/powerpoint/2010/main" val="417300969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t>
            </a:r>
            <a:r>
              <a:rPr lang="en-US" dirty="0" err="1"/>
              <a:t>thetak</a:t>
            </a:r>
            <a:r>
              <a:rPr lang="en-US" dirty="0"/>
              <a:t> is equal to </a:t>
            </a:r>
            <a:r>
              <a:rPr lang="en-US" dirty="0" err="1"/>
              <a:t>alphak</a:t>
            </a:r>
            <a:r>
              <a:rPr lang="en-US" dirty="0"/>
              <a:t> – 1 DIVIDED by sum over </a:t>
            </a:r>
            <a:r>
              <a:rPr lang="en-US" dirty="0" err="1"/>
              <a:t>alphak</a:t>
            </a:r>
            <a:r>
              <a:rPr lang="en-US" dirty="0"/>
              <a:t> – K.</a:t>
            </a:r>
          </a:p>
          <a:p>
            <a:endParaRPr lang="en-US" dirty="0"/>
          </a:p>
          <a:p>
            <a:r>
              <a:rPr lang="en-US" dirty="0"/>
              <a:t>&lt;So far so good?&gt;</a:t>
            </a:r>
          </a:p>
        </p:txBody>
      </p:sp>
      <p:sp>
        <p:nvSpPr>
          <p:cNvPr id="4" name="Slide Number Placeholder 3"/>
          <p:cNvSpPr>
            <a:spLocks noGrp="1"/>
          </p:cNvSpPr>
          <p:nvPr>
            <p:ph type="sldNum" sz="quarter" idx="10"/>
          </p:nvPr>
        </p:nvSpPr>
        <p:spPr/>
        <p:txBody>
          <a:bodyPr/>
          <a:lstStyle/>
          <a:p>
            <a:fld id="{6C60E219-B6FC-754C-92EE-CBB76981DCE4}" type="slidenum">
              <a:rPr lang="en-US" smtClean="0"/>
              <a:t>156</a:t>
            </a:fld>
            <a:endParaRPr lang="en-US"/>
          </a:p>
        </p:txBody>
      </p:sp>
    </p:spTree>
    <p:extLst>
      <p:ext uri="{BB962C8B-B14F-4D97-AF65-F5344CB8AC3E}">
        <p14:creationId xmlns:p14="http://schemas.microsoft.com/office/powerpoint/2010/main" val="397966859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we have observed N dice tosses, so we have training data D, consisting of N1, N2 to </a:t>
            </a:r>
            <a:r>
              <a:rPr lang="en-US" dirty="0" err="1"/>
              <a:t>Nk</a:t>
            </a:r>
            <a:r>
              <a:rPr lang="en-US" dirty="0"/>
              <a:t>. N1 is the number of times the first face of the dice appear. N2 is the number of times the second face of the dice appears and so on.</a:t>
            </a:r>
          </a:p>
          <a:p>
            <a:endParaRPr lang="en-US" dirty="0"/>
          </a:p>
          <a:p>
            <a:r>
              <a:rPr lang="en-US" dirty="0"/>
              <a:t>Let x tilde be the outcome of the next dice roll. What is the probability that x tilde is equal to the </a:t>
            </a:r>
            <a:r>
              <a:rPr lang="en-US" dirty="0" err="1"/>
              <a:t>i-th</a:t>
            </a:r>
            <a:r>
              <a:rPr lang="en-US" dirty="0"/>
              <a:t> face of the dice?</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157</a:t>
            </a:fld>
            <a:endParaRPr lang="en-US"/>
          </a:p>
        </p:txBody>
      </p:sp>
    </p:spTree>
    <p:extLst>
      <p:ext uri="{BB962C8B-B14F-4D97-AF65-F5344CB8AC3E}">
        <p14:creationId xmlns:p14="http://schemas.microsoft.com/office/powerpoint/2010/main" val="22739329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first strategy is to simply predict the probability that x tilde is equal to </a:t>
            </a:r>
            <a:r>
              <a:rPr lang="en-US" dirty="0" err="1"/>
              <a:t>i</a:t>
            </a:r>
            <a:r>
              <a:rPr lang="en-US" dirty="0"/>
              <a:t> to be the maximum likelihood estimate of theta that we discussed in the previous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theta ML is a vector, so theta </a:t>
            </a:r>
            <a:r>
              <a:rPr lang="en-US" dirty="0" err="1"/>
              <a:t>i</a:t>
            </a:r>
            <a:r>
              <a:rPr lang="en-US" dirty="0"/>
              <a:t> ML is the </a:t>
            </a:r>
            <a:r>
              <a:rPr lang="en-US" dirty="0" err="1"/>
              <a:t>i-th</a:t>
            </a:r>
            <a:r>
              <a:rPr lang="en-US" dirty="0"/>
              <a:t> element of theta 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158</a:t>
            </a:fld>
            <a:endParaRPr lang="en-US"/>
          </a:p>
        </p:txBody>
      </p:sp>
    </p:spTree>
    <p:extLst>
      <p:ext uri="{BB962C8B-B14F-4D97-AF65-F5344CB8AC3E}">
        <p14:creationId xmlns:p14="http://schemas.microsoft.com/office/powerpoint/2010/main" val="129895261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second strategy is to predict the probability that x tilde is the </a:t>
            </a:r>
            <a:r>
              <a:rPr lang="en-US" dirty="0" err="1"/>
              <a:t>i-th</a:t>
            </a:r>
            <a:r>
              <a:rPr lang="en-US" dirty="0"/>
              <a:t> face of the dice to be the MAP estimate of theta that we discussed in the previous slide.</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159</a:t>
            </a:fld>
            <a:endParaRPr lang="en-US"/>
          </a:p>
        </p:txBody>
      </p:sp>
    </p:spTree>
    <p:extLst>
      <p:ext uri="{BB962C8B-B14F-4D97-AF65-F5344CB8AC3E}">
        <p14:creationId xmlns:p14="http://schemas.microsoft.com/office/powerpoint/2010/main" val="1991575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p(x) does not depend on y, we can simply ignore it. </a:t>
            </a:r>
          </a:p>
          <a:p>
            <a:endParaRPr lang="en-US" baseline="0" dirty="0"/>
          </a:p>
          <a:p>
            <a:r>
              <a:rPr lang="en-US" baseline="0" dirty="0"/>
              <a:t>So the MAP estimate of y is the value of y that maximizes the prior probability of y TIMES the likelihood p(x | 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a:t>
            </a:fld>
            <a:endParaRPr lang="en-US"/>
          </a:p>
        </p:txBody>
      </p:sp>
    </p:spTree>
    <p:extLst>
      <p:ext uri="{BB962C8B-B14F-4D97-AF65-F5344CB8AC3E}">
        <p14:creationId xmlns:p14="http://schemas.microsoft.com/office/powerpoint/2010/main" val="125711590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the maximum likelihood and MAP strategies is that they are not exactly optimal.</a:t>
            </a:r>
          </a:p>
          <a:p>
            <a:endParaRPr lang="en-US" dirty="0"/>
          </a:p>
          <a:p>
            <a:r>
              <a:rPr lang="en-US" dirty="0"/>
              <a:t>In the above problem, the question is ”Suppose we are given D, what is the probability that x tilde is equal to the </a:t>
            </a:r>
            <a:r>
              <a:rPr lang="en-US" dirty="0" err="1"/>
              <a:t>i-th</a:t>
            </a:r>
            <a:r>
              <a:rPr lang="en-US" dirty="0"/>
              <a:t> face of the dice”. </a:t>
            </a:r>
          </a:p>
          <a:p>
            <a:endParaRPr lang="en-US" dirty="0"/>
          </a:p>
          <a:p>
            <a:r>
              <a:rPr lang="en-US" dirty="0"/>
              <a:t>So we actually want to evaluate p of x tilde = </a:t>
            </a:r>
            <a:r>
              <a:rPr lang="en-US" dirty="0" err="1"/>
              <a:t>i</a:t>
            </a:r>
            <a:r>
              <a:rPr lang="en-US" dirty="0"/>
              <a:t> given D.</a:t>
            </a:r>
          </a:p>
          <a:p>
            <a:endParaRPr lang="en-US" dirty="0"/>
          </a:p>
          <a:p>
            <a:r>
              <a:rPr lang="en-US" dirty="0"/>
              <a:t>But this is not equal to the maximum likelihood estimate or the MAP estimate of theta.</a:t>
            </a:r>
          </a:p>
          <a:p>
            <a:endParaRPr lang="en-US" dirty="0"/>
          </a:p>
          <a:p>
            <a:r>
              <a:rPr lang="en-US" dirty="0"/>
              <a:t>How do we evaluate this posterior predictive distribution?</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160</a:t>
            </a:fld>
            <a:endParaRPr lang="en-US"/>
          </a:p>
        </p:txBody>
      </p:sp>
    </p:spTree>
    <p:extLst>
      <p:ext uri="{BB962C8B-B14F-4D97-AF65-F5344CB8AC3E}">
        <p14:creationId xmlns:p14="http://schemas.microsoft.com/office/powerpoint/2010/main" val="236035329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a:t>
            </a:r>
            <a:r>
              <a:rPr lang="en-US" baseline="0" dirty="0"/>
              <a:t> for the </a:t>
            </a:r>
            <a:r>
              <a:rPr lang="en-US" baseline="0" dirty="0" err="1"/>
              <a:t>dirichlet</a:t>
            </a:r>
            <a:r>
              <a:rPr lang="en-US" baseline="0" dirty="0"/>
              <a:t> distribution with parameters gamma1 to </a:t>
            </a:r>
            <a:r>
              <a:rPr lang="en-US" baseline="0" dirty="0" err="1"/>
              <a:t>gammak</a:t>
            </a:r>
            <a:r>
              <a:rPr lang="en-US" baseline="0" dirty="0"/>
              <a:t>, the mean of xi is equal to gamma </a:t>
            </a:r>
            <a:r>
              <a:rPr lang="en-US" baseline="0" dirty="0" err="1"/>
              <a:t>i</a:t>
            </a:r>
            <a:r>
              <a:rPr lang="en-US" baseline="0" dirty="0"/>
              <a:t> divided by SUM of all the gammas</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Again, remember that x is a vector of length capital K, where the sum of the vector is equal to 1. x small </a:t>
            </a:r>
            <a:r>
              <a:rPr lang="en-US" baseline="0" dirty="0" err="1"/>
              <a:t>i</a:t>
            </a:r>
            <a:r>
              <a:rPr lang="en-US" baseline="0" dirty="0"/>
              <a:t> is the </a:t>
            </a:r>
            <a:r>
              <a:rPr lang="en-US" baseline="0" dirty="0" err="1"/>
              <a:t>i-th</a:t>
            </a:r>
            <a:r>
              <a:rPr lang="en-US" baseline="0" dirty="0"/>
              <a:t> entry of the vector.</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161</a:t>
            </a:fld>
            <a:endParaRPr lang="en-US"/>
          </a:p>
        </p:txBody>
      </p:sp>
    </p:spTree>
    <p:extLst>
      <p:ext uri="{BB962C8B-B14F-4D97-AF65-F5344CB8AC3E}">
        <p14:creationId xmlns:p14="http://schemas.microsoft.com/office/powerpoint/2010/main" val="127386283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have shown that the posterior p(theta</a:t>
            </a:r>
            <a:r>
              <a:rPr lang="en-US" baseline="0" dirty="0"/>
              <a:t> | D) is </a:t>
            </a:r>
            <a:r>
              <a:rPr lang="en-US" baseline="0" dirty="0" err="1"/>
              <a:t>dirichlet</a:t>
            </a:r>
            <a:r>
              <a:rPr lang="en-US" baseline="0" dirty="0"/>
              <a:t> with parameters N1+ alpha1, N2+alpha2, and so on. </a:t>
            </a:r>
          </a:p>
          <a:p>
            <a:endParaRPr lang="en-US" baseline="0" dirty="0"/>
          </a:p>
          <a:p>
            <a:r>
              <a:rPr lang="en-US" baseline="0" dirty="0"/>
              <a:t>Let x tilde be the outcome of a single future dice roll after observing the N dice rolls D. </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162</a:t>
            </a:fld>
            <a:endParaRPr lang="en-US"/>
          </a:p>
        </p:txBody>
      </p:sp>
    </p:spTree>
    <p:extLst>
      <p:ext uri="{BB962C8B-B14F-4D97-AF65-F5344CB8AC3E}">
        <p14:creationId xmlns:p14="http://schemas.microsoft.com/office/powerpoint/2010/main" val="127386283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probability</a:t>
            </a:r>
            <a:r>
              <a:rPr lang="en-US" baseline="0" dirty="0"/>
              <a:t> the future dice roll showing a value of </a:t>
            </a:r>
            <a:r>
              <a:rPr lang="en-US" baseline="0" dirty="0" err="1"/>
              <a:t>i</a:t>
            </a:r>
            <a:r>
              <a:rPr lang="en-US" baseline="0" dirty="0"/>
              <a:t> given the previous history of dice rolls D </a:t>
            </a:r>
          </a:p>
          <a:p>
            <a:endParaRPr lang="en-US" baseline="0" dirty="0"/>
          </a:p>
          <a:p>
            <a:r>
              <a:rPr lang="en-US" baseline="0" dirty="0"/>
              <a:t>Is equal to the integral p of x tilde equal to I and theta GIVEN D. The integral is multi-dimensional over the simplex theta. </a:t>
            </a:r>
          </a:p>
          <a:p>
            <a:endParaRPr lang="en-US" baseline="0" dirty="0"/>
          </a:p>
          <a:p>
            <a:r>
              <a:rPr lang="en-US" baseline="0" dirty="0"/>
              <a:t>Again, this equality comes from the law of total probability. </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163</a:t>
            </a:fld>
            <a:endParaRPr lang="en-US"/>
          </a:p>
        </p:txBody>
      </p:sp>
    </p:spTree>
    <p:extLst>
      <p:ext uri="{BB962C8B-B14F-4D97-AF65-F5344CB8AC3E}">
        <p14:creationId xmlns:p14="http://schemas.microsoft.com/office/powerpoint/2010/main" val="12738628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Applying the rule of</a:t>
            </a:r>
            <a:r>
              <a:rPr lang="en-US" baseline="0" dirty="0"/>
              <a:t> conditional probability, we can split this joint probability into p(theta | D) TIMES p of </a:t>
            </a:r>
            <a:r>
              <a:rPr lang="en-US" baseline="0" dirty="0" err="1"/>
              <a:t>xtilde</a:t>
            </a:r>
            <a:r>
              <a:rPr lang="en-US" baseline="0" dirty="0"/>
              <a:t> = </a:t>
            </a:r>
            <a:r>
              <a:rPr lang="en-US" baseline="0" dirty="0" err="1"/>
              <a:t>i</a:t>
            </a:r>
            <a:r>
              <a:rPr lang="en-US" baseline="0" dirty="0"/>
              <a:t> GIVEN theta and D.</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164</a:t>
            </a:fld>
            <a:endParaRPr lang="en-US"/>
          </a:p>
        </p:txBody>
      </p:sp>
    </p:spTree>
    <p:extLst>
      <p:ext uri="{BB962C8B-B14F-4D97-AF65-F5344CB8AC3E}">
        <p14:creationId xmlns:p14="http://schemas.microsoft.com/office/powerpoint/2010/main" val="127386283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before</a:t>
            </a:r>
            <a:r>
              <a:rPr lang="en-US" dirty="0"/>
              <a:t>, once</a:t>
            </a:r>
            <a:r>
              <a:rPr lang="en-US" baseline="0" dirty="0"/>
              <a:t> we condition on theta, then D and </a:t>
            </a:r>
            <a:r>
              <a:rPr lang="en-US" baseline="0" dirty="0" err="1"/>
              <a:t>xtilde</a:t>
            </a:r>
            <a:r>
              <a:rPr lang="en-US" baseline="0" dirty="0"/>
              <a:t> are conditionally independent, and so we can drop D. </a:t>
            </a:r>
          </a:p>
          <a:p>
            <a:endParaRPr lang="en-US" baseline="0" dirty="0"/>
          </a:p>
          <a:p>
            <a:r>
              <a:rPr lang="en-US" baseline="0" dirty="0"/>
              <a:t>And again the reason is that if we know the REAL GROUNDTRUTH biasness of the dice, then seeing more data doesn’t change anything.</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165</a:t>
            </a:fld>
            <a:endParaRPr lang="en-US"/>
          </a:p>
        </p:txBody>
      </p:sp>
    </p:spTree>
    <p:extLst>
      <p:ext uri="{BB962C8B-B14F-4D97-AF65-F5344CB8AC3E}">
        <p14:creationId xmlns:p14="http://schemas.microsoft.com/office/powerpoint/2010/main" val="1273862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probability of observing </a:t>
            </a:r>
            <a:r>
              <a:rPr lang="en-US" dirty="0" err="1"/>
              <a:t>xtilde</a:t>
            </a:r>
            <a:r>
              <a:rPr lang="en-US" dirty="0"/>
              <a:t> to be </a:t>
            </a:r>
            <a:r>
              <a:rPr lang="en-US" dirty="0" err="1"/>
              <a:t>i</a:t>
            </a:r>
            <a:r>
              <a:rPr lang="en-US" baseline="0" dirty="0"/>
              <a:t> GIVEN theta is simply </a:t>
            </a:r>
            <a:r>
              <a:rPr lang="en-US" baseline="0" dirty="0" err="1"/>
              <a:t>thetai</a:t>
            </a:r>
            <a:r>
              <a:rPr lang="en-US" baseline="0" dirty="0"/>
              <a: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166</a:t>
            </a:fld>
            <a:endParaRPr lang="en-US"/>
          </a:p>
        </p:txBody>
      </p:sp>
    </p:spTree>
    <p:extLst>
      <p:ext uri="{BB962C8B-B14F-4D97-AF65-F5344CB8AC3E}">
        <p14:creationId xmlns:p14="http://schemas.microsoft.com/office/powerpoint/2010/main" val="12738628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baseline="0" dirty="0"/>
              <a:t>the mean of the posterior distribution p of theta given D</a:t>
            </a:r>
          </a:p>
          <a:p>
            <a:endParaRPr lang="en-US" baseline="0" dirty="0"/>
          </a:p>
          <a:p>
            <a:r>
              <a:rPr lang="en-US" baseline="0" dirty="0"/>
              <a:t>Now, the posterior distribution is </a:t>
            </a:r>
            <a:r>
              <a:rPr lang="en-US" baseline="0" dirty="0" err="1"/>
              <a:t>dirichlet</a:t>
            </a:r>
            <a:r>
              <a:rPr lang="en-US" baseline="0" dirty="0"/>
              <a:t> with parameters N1+alpha1, N2 + alpha 2 and so on. </a:t>
            </a:r>
          </a:p>
          <a:p>
            <a:endParaRPr lang="en-US" baseline="0" dirty="0"/>
          </a:p>
          <a:p>
            <a:r>
              <a:rPr lang="en-US" baseline="0" dirty="0"/>
              <a:t>And so we plug in gamma1 to be N1 + alpha1, gamma2 to be N2+alpha2 and so 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167</a:t>
            </a:fld>
            <a:endParaRPr lang="en-US"/>
          </a:p>
        </p:txBody>
      </p:sp>
    </p:spTree>
    <p:extLst>
      <p:ext uri="{BB962C8B-B14F-4D97-AF65-F5344CB8AC3E}">
        <p14:creationId xmlns:p14="http://schemas.microsoft.com/office/powerpoint/2010/main" val="12738628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so the probability of rolling x tilde to be </a:t>
            </a:r>
            <a:r>
              <a:rPr lang="en-US" baseline="0" dirty="0" err="1"/>
              <a:t>i</a:t>
            </a:r>
            <a:r>
              <a:rPr lang="en-US" baseline="0" dirty="0"/>
              <a:t> after observing the data D is equal to Ni + </a:t>
            </a:r>
            <a:r>
              <a:rPr lang="en-US" baseline="0" dirty="0" err="1"/>
              <a:t>alphai</a:t>
            </a:r>
            <a:r>
              <a:rPr lang="en-US" baseline="0" dirty="0"/>
              <a:t> DIVIDED by N + sum of all the alphas</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168</a:t>
            </a:fld>
            <a:endParaRPr lang="en-US"/>
          </a:p>
        </p:txBody>
      </p:sp>
    </p:spTree>
    <p:extLst>
      <p:ext uri="{BB962C8B-B14F-4D97-AF65-F5344CB8AC3E}">
        <p14:creationId xmlns:p14="http://schemas.microsoft.com/office/powerpoint/2010/main" val="12738628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posterior predictive distribution is even more important in multinomial than binomial data because the data become more sparse as we partition it into more categories.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169</a:t>
            </a:fld>
            <a:endParaRPr lang="en-US"/>
          </a:p>
        </p:txBody>
      </p:sp>
    </p:spTree>
    <p:extLst>
      <p:ext uri="{BB962C8B-B14F-4D97-AF65-F5344CB8AC3E}">
        <p14:creationId xmlns:p14="http://schemas.microsoft.com/office/powerpoint/2010/main" val="1273862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example, suppose Probability of chair given the photograph is 0.6. Probability of human given the photograph is 0.3. Probability of cat given the photograph is 0.1. </a:t>
            </a:r>
          </a:p>
          <a:p>
            <a:endParaRPr lang="en-US" dirty="0"/>
          </a:p>
          <a:p>
            <a:r>
              <a:rPr lang="en-US" dirty="0"/>
              <a:t>Since 0.6 is bigger than 0.3 and 0.1, the MAP estimate of y is the chair.</a:t>
            </a:r>
          </a:p>
          <a:p>
            <a:endParaRPr lang="en-US" baseline="0" dirty="0"/>
          </a:p>
          <a:p>
            <a:r>
              <a:rPr lang="en-US" baseline="0" dirty="0"/>
              <a:t>&lt;PAUSE&gt;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a:t>
            </a:fld>
            <a:endParaRPr lang="en-US"/>
          </a:p>
        </p:txBody>
      </p:sp>
    </p:spTree>
    <p:extLst>
      <p:ext uri="{BB962C8B-B14F-4D97-AF65-F5344CB8AC3E}">
        <p14:creationId xmlns:p14="http://schemas.microsoft.com/office/powerpoint/2010/main" val="17222110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toy</a:t>
            </a:r>
            <a:r>
              <a:rPr lang="en-US" baseline="0" dirty="0"/>
              <a:t> example of </a:t>
            </a:r>
            <a:r>
              <a:rPr lang="en-US" dirty="0"/>
              <a:t>applying the </a:t>
            </a:r>
            <a:r>
              <a:rPr lang="en-US" dirty="0" err="1"/>
              <a:t>dirichlet</a:t>
            </a:r>
            <a:r>
              <a:rPr lang="en-US" baseline="0" dirty="0"/>
              <a:t>-multinomial distribution to predict the next word in a text sequence.</a:t>
            </a:r>
          </a:p>
          <a:p>
            <a:endParaRPr lang="en-US" baseline="0" dirty="0"/>
          </a:p>
          <a:p>
            <a:r>
              <a:rPr lang="en-US" baseline="0" dirty="0"/>
              <a:t>Suppose we see the following text: Mary had a little lamb, little lamb, little lamb. Mary had a little lamb, its fleece as white as snow.</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170</a:t>
            </a:fld>
            <a:endParaRPr lang="en-US"/>
          </a:p>
        </p:txBody>
      </p:sp>
    </p:spTree>
    <p:extLst>
      <p:ext uri="{BB962C8B-B14F-4D97-AF65-F5344CB8AC3E}">
        <p14:creationId xmlns:p14="http://schemas.microsoft.com/office/powerpoint/2010/main" val="203084916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following</a:t>
            </a:r>
            <a:r>
              <a:rPr lang="en-US" baseline="0" dirty="0"/>
              <a:t> dictionary of words: </a:t>
            </a:r>
            <a:r>
              <a:rPr lang="en-US" baseline="0" dirty="0" err="1"/>
              <a:t>mary</a:t>
            </a:r>
            <a:r>
              <a:rPr lang="en-US" baseline="0" dirty="0"/>
              <a:t>, lamb, little, big, fleece, white, black, snow, rain and </a:t>
            </a:r>
            <a:r>
              <a:rPr lang="en-US" baseline="0" dirty="0" err="1"/>
              <a:t>unk</a:t>
            </a:r>
            <a:r>
              <a:rPr lang="en-US" baseline="0" dirty="0"/>
              <a:t>, which stands for unknown words, such as “had” and “its”</a:t>
            </a:r>
          </a:p>
          <a:p>
            <a:endParaRPr lang="en-US" baseline="0" dirty="0"/>
          </a:p>
          <a:p>
            <a:r>
              <a:rPr lang="en-US" baseline="0" dirty="0"/>
              <a:t>Let’s number the words from 1 to 10.</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171</a:t>
            </a:fld>
            <a:endParaRPr lang="en-US"/>
          </a:p>
        </p:txBody>
      </p:sp>
    </p:spTree>
    <p:extLst>
      <p:ext uri="{BB962C8B-B14F-4D97-AF65-F5344CB8AC3E}">
        <p14:creationId xmlns:p14="http://schemas.microsoft.com/office/powerpoint/2010/main" val="154735092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then convert the text sequence into a histogram of word count.</a:t>
            </a:r>
          </a:p>
          <a:p>
            <a:endParaRPr lang="en-US" baseline="0" dirty="0"/>
          </a:p>
          <a:p>
            <a:r>
              <a:rPr lang="en-US" baseline="0" dirty="0"/>
              <a:t>We do this by ignoring punctuations, like the commas, as well as stop words, which are usually not informative of the content of the document, such as “a”, “as”, “the”, and so on.</a:t>
            </a:r>
          </a:p>
          <a:p>
            <a:endParaRPr lang="en-US" baseline="0" dirty="0"/>
          </a:p>
          <a:p>
            <a:r>
              <a:rPr lang="en-US" baseline="0" dirty="0"/>
              <a:t>So the word </a:t>
            </a:r>
            <a:r>
              <a:rPr lang="en-US" baseline="0" dirty="0" err="1"/>
              <a:t>mary</a:t>
            </a:r>
            <a:r>
              <a:rPr lang="en-US" baseline="0" dirty="0"/>
              <a:t> appears twice in the text, so we have a count of 2. The word lamb appears 4 times in the text sequence so we have a count of 4. There are 3 unknown words, “had” appear twice and “its” appear once. </a:t>
            </a:r>
          </a:p>
          <a:p>
            <a:endParaRPr lang="en-US" baseline="0" dirty="0"/>
          </a:p>
          <a:p>
            <a:r>
              <a:rPr lang="en-US" baseline="0" dirty="0"/>
              <a:t>So what we have done here is to convert a text sequence into a bag of words. Essentially we have ignored the word ordering. This seems like we have lost a lot of information, but surprisingly, the bag of words approach can give pretty good results in natural language processing and information retrieval applications.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172</a:t>
            </a:fld>
            <a:endParaRPr lang="en-US"/>
          </a:p>
        </p:txBody>
      </p:sp>
    </p:spTree>
    <p:extLst>
      <p:ext uri="{BB962C8B-B14F-4D97-AF65-F5344CB8AC3E}">
        <p14:creationId xmlns:p14="http://schemas.microsoft.com/office/powerpoint/2010/main" val="49103244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are going to treat</a:t>
            </a:r>
            <a:r>
              <a:rPr lang="en-US" baseline="0" dirty="0"/>
              <a:t> each word as being generated by a 10-sided dice, where the 10 sides correspond to our 10 dictionary words.</a:t>
            </a:r>
          </a:p>
          <a:p>
            <a:endParaRPr lang="en-US" baseline="0" dirty="0"/>
          </a:p>
          <a:p>
            <a:r>
              <a:rPr lang="en-US" baseline="0" dirty="0"/>
              <a:t>Given the observation of the text sequence, and if we set alpha </a:t>
            </a:r>
            <a:r>
              <a:rPr lang="en-US" baseline="0" dirty="0" err="1"/>
              <a:t>i</a:t>
            </a:r>
            <a:r>
              <a:rPr lang="en-US" baseline="0" dirty="0"/>
              <a:t> to be 1, then the posterior predictive distribution of the next word is Ni + </a:t>
            </a:r>
            <a:r>
              <a:rPr lang="en-US" baseline="0" dirty="0" err="1"/>
              <a:t>alphai</a:t>
            </a:r>
            <a:r>
              <a:rPr lang="en-US" baseline="0" dirty="0"/>
              <a:t> divided by N + sum of all alphas, so we have Ni + 1 divided by 16 (since 2+4+4+1+1+1+3 is equal to 16) and the sum of alpha k is equal to 10.</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173</a:t>
            </a:fld>
            <a:endParaRPr lang="en-US"/>
          </a:p>
        </p:txBody>
      </p:sp>
    </p:spTree>
    <p:extLst>
      <p:ext uri="{BB962C8B-B14F-4D97-AF65-F5344CB8AC3E}">
        <p14:creationId xmlns:p14="http://schemas.microsoft.com/office/powerpoint/2010/main" val="41246516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get the following posterior predictive distribution.</a:t>
            </a:r>
          </a:p>
          <a:p>
            <a:endParaRPr lang="en-US" dirty="0"/>
          </a:p>
          <a:p>
            <a:r>
              <a:rPr lang="en-US" dirty="0"/>
              <a:t>According to our simplistic</a:t>
            </a:r>
            <a:r>
              <a:rPr lang="en-US" baseline="0" dirty="0"/>
              <a:t> model, the next word likely to appear in the text sequence is “little” and “lamb” with probability equal to 5 over 26.</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174</a:t>
            </a:fld>
            <a:endParaRPr lang="en-US"/>
          </a:p>
        </p:txBody>
      </p:sp>
    </p:spTree>
    <p:extLst>
      <p:ext uri="{BB962C8B-B14F-4D97-AF65-F5344CB8AC3E}">
        <p14:creationId xmlns:p14="http://schemas.microsoft.com/office/powerpoint/2010/main" val="405870402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words big, black and rain have non-zero probability even though they were never observed in the text sequence.</a:t>
            </a:r>
          </a:p>
          <a:p>
            <a:endParaRPr lang="en-US" dirty="0"/>
          </a:p>
          <a:p>
            <a:r>
              <a:rPr lang="en-US" dirty="0"/>
              <a:t>This is the value of the posterior predictive</a:t>
            </a:r>
            <a:r>
              <a:rPr lang="en-US" baseline="0" dirty="0"/>
              <a:t> distribution, rather than just using the plug-in MAP or ML estimate.</a:t>
            </a: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175</a:t>
            </a:fld>
            <a:endParaRPr lang="en-US"/>
          </a:p>
        </p:txBody>
      </p:sp>
    </p:spTree>
    <p:extLst>
      <p:ext uri="{BB962C8B-B14F-4D97-AF65-F5344CB8AC3E}">
        <p14:creationId xmlns:p14="http://schemas.microsoft.com/office/powerpoint/2010/main" val="251588458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176</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week, we talk about probabilistic signal detection or estimation, which is a key goal in statistical machine learning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show you MAP and maximum likelihood estimation.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MAP estimation corresponds to finding the mode of the posterior distribution. Maximum likelihood is a special case of MAP estimation where the prior is uniformly distributed.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177</a:t>
            </a:fld>
            <a:endParaRPr lang="en-US"/>
          </a:p>
        </p:txBody>
      </p:sp>
    </p:spTree>
    <p:extLst>
      <p:ext uri="{BB962C8B-B14F-4D97-AF65-F5344CB8AC3E}">
        <p14:creationId xmlns:p14="http://schemas.microsoft.com/office/powerpoint/2010/main" val="370950205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Much of statistical machine learning is about how to model the posterior distribution. There are two ways to do this: generative modeling or discriminative modeling</a:t>
            </a:r>
          </a:p>
        </p:txBody>
      </p:sp>
      <p:sp>
        <p:nvSpPr>
          <p:cNvPr id="4" name="Slide Number Placeholder 3"/>
          <p:cNvSpPr>
            <a:spLocks noGrp="1"/>
          </p:cNvSpPr>
          <p:nvPr>
            <p:ph type="sldNum" sz="quarter" idx="10"/>
          </p:nvPr>
        </p:nvSpPr>
        <p:spPr/>
        <p:txBody>
          <a:bodyPr/>
          <a:lstStyle/>
          <a:p>
            <a:fld id="{6C60E219-B6FC-754C-92EE-CBB76981DCE4}" type="slidenum">
              <a:rPr lang="en-US" smtClean="0"/>
              <a:t>178</a:t>
            </a:fld>
            <a:endParaRPr lang="en-US"/>
          </a:p>
        </p:txBody>
      </p:sp>
    </p:spTree>
    <p:extLst>
      <p:ext uri="{BB962C8B-B14F-4D97-AF65-F5344CB8AC3E}">
        <p14:creationId xmlns:p14="http://schemas.microsoft.com/office/powerpoint/2010/main" val="25195995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Once we have settled on a model, we need to learn the parameters of the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turns out that the parameters of the probabilistic models can themselves be treated as random variables and be estimated accordingly.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179</a:t>
            </a:fld>
            <a:endParaRPr lang="en-US"/>
          </a:p>
        </p:txBody>
      </p:sp>
    </p:spTree>
    <p:extLst>
      <p:ext uri="{BB962C8B-B14F-4D97-AF65-F5344CB8AC3E}">
        <p14:creationId xmlns:p14="http://schemas.microsoft.com/office/powerpoint/2010/main" val="4237332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suppose Probability of chair given the photograph is PROPORTIONAL to 1.2. Probability of human given the photograph is PROPORTIONAL to 0.6. Probability of cat given the photograph is PROPORTIONAL to 0.2. </a:t>
            </a:r>
          </a:p>
          <a:p>
            <a:endParaRPr lang="en-US" baseline="0" dirty="0"/>
          </a:p>
          <a:p>
            <a:r>
              <a:rPr lang="en-US" baseline="0" dirty="0"/>
              <a:t>&lt;PAUSE&gt;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18</a:t>
            </a:fld>
            <a:endParaRPr lang="en-US"/>
          </a:p>
        </p:txBody>
      </p:sp>
    </p:spTree>
    <p:extLst>
      <p:ext uri="{BB962C8B-B14F-4D97-AF65-F5344CB8AC3E}">
        <p14:creationId xmlns:p14="http://schemas.microsoft.com/office/powerpoint/2010/main" val="59549420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then show you how the parameters of probabilistic models can be estimated for different specific examples.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particular, I show you the beta-binomial generative model where we assume a beta prior on the parameters of the binomial distribution.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I show you the </a:t>
            </a:r>
            <a:r>
              <a:rPr lang="en-US" sz="1200" dirty="0"/>
              <a:t>Dirichlet-Multinomial model, where we assume a </a:t>
            </a:r>
            <a:r>
              <a:rPr lang="en-US" sz="1200" dirty="0" err="1"/>
              <a:t>dirichlet</a:t>
            </a:r>
            <a:r>
              <a:rPr lang="en-US" sz="1200" dirty="0"/>
              <a:t> prior on the parameters of the multinomial distribution.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priors we utilize are conjugate in the sense that the posterior distributions belong to the same family as the prior distribution. </a:t>
            </a:r>
          </a:p>
        </p:txBody>
      </p:sp>
      <p:sp>
        <p:nvSpPr>
          <p:cNvPr id="4" name="Slide Number Placeholder 3"/>
          <p:cNvSpPr>
            <a:spLocks noGrp="1"/>
          </p:cNvSpPr>
          <p:nvPr>
            <p:ph type="sldNum" sz="quarter" idx="10"/>
          </p:nvPr>
        </p:nvSpPr>
        <p:spPr/>
        <p:txBody>
          <a:bodyPr/>
          <a:lstStyle/>
          <a:p>
            <a:fld id="{6C60E219-B6FC-754C-92EE-CBB76981DCE4}" type="slidenum">
              <a:rPr lang="en-US" smtClean="0"/>
              <a:t>180</a:t>
            </a:fld>
            <a:endParaRPr lang="en-US"/>
          </a:p>
        </p:txBody>
      </p:sp>
    </p:spTree>
    <p:extLst>
      <p:ext uri="{BB962C8B-B14F-4D97-AF65-F5344CB8AC3E}">
        <p14:creationId xmlns:p14="http://schemas.microsoft.com/office/powerpoint/2010/main" val="426954494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Once we have observed some coin tosses or dice rolls, we can try to predict future coin toss or dice rolls based on existing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called the posterior predictive distribution.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can approximate the posterior predictive distribution using Maximum Likelihood or MAP estimates of the model parameters. If we have a lot of data, then this is ok. But if we don’t have enough data, then we will overfit resulting in black swan events.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181</a:t>
            </a:fld>
            <a:endParaRPr lang="en-US"/>
          </a:p>
        </p:txBody>
      </p:sp>
    </p:spTree>
    <p:extLst>
      <p:ext uri="{BB962C8B-B14F-4D97-AF65-F5344CB8AC3E}">
        <p14:creationId xmlns:p14="http://schemas.microsoft.com/office/powerpoint/2010/main" val="377587958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60E219-B6FC-754C-92EE-CBB76981DCE4}" type="slidenum">
              <a:rPr lang="en-US" smtClean="0"/>
              <a:t>182</a:t>
            </a:fld>
            <a:endParaRPr lang="en-US"/>
          </a:p>
        </p:txBody>
      </p:sp>
    </p:spTree>
    <p:extLst>
      <p:ext uri="{BB962C8B-B14F-4D97-AF65-F5344CB8AC3E}">
        <p14:creationId xmlns:p14="http://schemas.microsoft.com/office/powerpoint/2010/main" val="2696026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Notice that 1.2+0.6+0.2 is equal to 2, so this is not a valid probability distribution. This is why we use “proportional” sign rather than “equal” sign.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But 1.2 is bigger than 0.6 and 0.2, so the MAP estimate is still the chair.</a:t>
            </a:r>
          </a:p>
        </p:txBody>
      </p:sp>
      <p:sp>
        <p:nvSpPr>
          <p:cNvPr id="4" name="Slide Number Placeholder 3"/>
          <p:cNvSpPr>
            <a:spLocks noGrp="1"/>
          </p:cNvSpPr>
          <p:nvPr>
            <p:ph type="sldNum" sz="quarter" idx="10"/>
          </p:nvPr>
        </p:nvSpPr>
        <p:spPr/>
        <p:txBody>
          <a:bodyPr/>
          <a:lstStyle/>
          <a:p>
            <a:fld id="{6C60E219-B6FC-754C-92EE-CBB76981DCE4}" type="slidenum">
              <a:rPr lang="en-US" smtClean="0"/>
              <a:t>19</a:t>
            </a:fld>
            <a:endParaRPr lang="en-US"/>
          </a:p>
        </p:txBody>
      </p:sp>
    </p:spTree>
    <p:extLst>
      <p:ext uri="{BB962C8B-B14F-4D97-AF65-F5344CB8AC3E}">
        <p14:creationId xmlns:p14="http://schemas.microsoft.com/office/powerpoint/2010/main" val="44171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reviewed basic probability, let’s go on to the real meat of the class.</a:t>
            </a:r>
          </a:p>
        </p:txBody>
      </p:sp>
      <p:sp>
        <p:nvSpPr>
          <p:cNvPr id="4" name="Slide Number Placeholder 3"/>
          <p:cNvSpPr>
            <a:spLocks noGrp="1"/>
          </p:cNvSpPr>
          <p:nvPr>
            <p:ph type="sldNum" sz="quarter" idx="10"/>
          </p:nvPr>
        </p:nvSpPr>
        <p:spPr/>
        <p:txBody>
          <a:bodyPr/>
          <a:lstStyle/>
          <a:p>
            <a:fld id="{6C60E219-B6FC-754C-92EE-CBB76981DCE4}" type="slidenum">
              <a:rPr lang="en-US" smtClean="0"/>
              <a:t>2</a:t>
            </a:fld>
            <a:endParaRPr lang="en-US"/>
          </a:p>
        </p:txBody>
      </p:sp>
    </p:spTree>
    <p:extLst>
      <p:ext uri="{BB962C8B-B14F-4D97-AF65-F5344CB8AC3E}">
        <p14:creationId xmlns:p14="http://schemas.microsoft.com/office/powerpoint/2010/main" val="3409411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we want to get back the proper distribution, we can simply normalize the probabilities.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 c be equal to 1.2+0.6+0.2, which is 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Probability of chair given the photograph is equal to 1.2 divided by c, which is equal to 0.6. Probability of human given the photograph is equal to 0.6 divided by c, which is equal to 0.3. Probability of cat given the photograph is equal to 0.2 divided by c, which is equal to 0.1. </a:t>
            </a:r>
          </a:p>
          <a:p>
            <a:endParaRPr lang="en-US" baseline="0" dirty="0"/>
          </a:p>
          <a:p>
            <a:r>
              <a:rPr lang="en-US" baseline="0" dirty="0"/>
              <a:t>&lt;PAUSE&gt;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20</a:t>
            </a:fld>
            <a:endParaRPr lang="en-US"/>
          </a:p>
        </p:txBody>
      </p:sp>
    </p:spTree>
    <p:extLst>
      <p:ext uri="{BB962C8B-B14F-4D97-AF65-F5344CB8AC3E}">
        <p14:creationId xmlns:p14="http://schemas.microsoft.com/office/powerpoint/2010/main" val="629418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consider the special case, where all values of y are equally likely A PRIORI,</a:t>
            </a:r>
            <a:r>
              <a:rPr lang="en-US" baseline="0" dirty="0"/>
              <a:t> then p(y) is constant and so we can also drop 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this scenario, the MAP estimate is the same as finding the value of y that maximizes the likelihood of the observations x given 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is called the maximum likelihood estimate. </a:t>
            </a:r>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21</a:t>
            </a:fld>
            <a:endParaRPr lang="en-US"/>
          </a:p>
        </p:txBody>
      </p:sp>
    </p:spTree>
    <p:extLst>
      <p:ext uri="{BB962C8B-B14F-4D97-AF65-F5344CB8AC3E}">
        <p14:creationId xmlns:p14="http://schemas.microsoft.com/office/powerpoint/2010/main" val="2561584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general,</a:t>
            </a:r>
            <a:r>
              <a:rPr lang="en-US" baseline="0" dirty="0"/>
              <a:t> ML estimation is computationally easier than MAP estimation, because we do not need to deal with the extra prior term.</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We often use ML estimation if the prior is unknown or if we do not feel comfortable assuming priors.</a:t>
            </a:r>
            <a:r>
              <a:rPr lang="en-US" dirty="0"/>
              <a:t> </a:t>
            </a:r>
          </a:p>
        </p:txBody>
      </p:sp>
      <p:sp>
        <p:nvSpPr>
          <p:cNvPr id="4" name="Slide Number Placeholder 3"/>
          <p:cNvSpPr>
            <a:spLocks noGrp="1"/>
          </p:cNvSpPr>
          <p:nvPr>
            <p:ph type="sldNum" sz="quarter" idx="10"/>
          </p:nvPr>
        </p:nvSpPr>
        <p:spPr/>
        <p:txBody>
          <a:bodyPr/>
          <a:lstStyle/>
          <a:p>
            <a:fld id="{EDA91989-084D-354B-9C9F-7206CFD54E5D}" type="slidenum">
              <a:rPr lang="en-US" smtClean="0"/>
              <a:t>22</a:t>
            </a:fld>
            <a:endParaRPr lang="en-US"/>
          </a:p>
        </p:txBody>
      </p:sp>
    </p:spTree>
    <p:extLst>
      <p:ext uri="{BB962C8B-B14F-4D97-AF65-F5344CB8AC3E}">
        <p14:creationId xmlns:p14="http://schemas.microsoft.com/office/powerpoint/2010/main" val="2406328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Furthermore, when the amount of data goes to infinity, the map estimate and the ML estimate will converge to the same thing.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23</a:t>
            </a:fld>
            <a:endParaRPr lang="en-US"/>
          </a:p>
        </p:txBody>
      </p:sp>
    </p:spTree>
    <p:extLst>
      <p:ext uri="{BB962C8B-B14F-4D97-AF65-F5344CB8AC3E}">
        <p14:creationId xmlns:p14="http://schemas.microsoft.com/office/powerpoint/2010/main" val="90782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Since Maximum likelihood is a special case of MAP, let’s focus on MAP for now.</a:t>
            </a:r>
          </a:p>
          <a:p>
            <a:endParaRPr lang="en-US" dirty="0"/>
          </a:p>
          <a:p>
            <a:r>
              <a:rPr lang="en-US" dirty="0"/>
              <a:t>In the previous example of chair human and cat, I gave you the posterior probability. </a:t>
            </a:r>
          </a:p>
          <a:p>
            <a:endParaRPr lang="en-US" dirty="0"/>
          </a:p>
          <a:p>
            <a:r>
              <a:rPr lang="en-US" dirty="0"/>
              <a:t>But how do we get the probabilities in the first place? Much of machine learning is about how to model this posterior probability p(y | x) and once we have settled on the model, how can we evaluate or optimize the model parameters.</a:t>
            </a:r>
          </a:p>
        </p:txBody>
      </p:sp>
      <p:sp>
        <p:nvSpPr>
          <p:cNvPr id="4" name="Slide Number Placeholder 3"/>
          <p:cNvSpPr>
            <a:spLocks noGrp="1"/>
          </p:cNvSpPr>
          <p:nvPr>
            <p:ph type="sldNum" sz="quarter" idx="10"/>
          </p:nvPr>
        </p:nvSpPr>
        <p:spPr/>
        <p:txBody>
          <a:bodyPr/>
          <a:lstStyle/>
          <a:p>
            <a:fld id="{6C60E219-B6FC-754C-92EE-CBB76981DCE4}" type="slidenum">
              <a:rPr lang="en-US" smtClean="0"/>
              <a:t>24</a:t>
            </a:fld>
            <a:endParaRPr lang="en-US"/>
          </a:p>
        </p:txBody>
      </p:sp>
    </p:spTree>
    <p:extLst>
      <p:ext uri="{BB962C8B-B14F-4D97-AF65-F5344CB8AC3E}">
        <p14:creationId xmlns:p14="http://schemas.microsoft.com/office/powerpoint/2010/main" val="3554488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25</a:t>
            </a:fld>
            <a:endParaRPr lang="en-US"/>
          </a:p>
        </p:txBody>
      </p:sp>
    </p:spTree>
    <p:extLst>
      <p:ext uri="{BB962C8B-B14F-4D97-AF65-F5344CB8AC3E}">
        <p14:creationId xmlns:p14="http://schemas.microsoft.com/office/powerpoint/2010/main" val="4076971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discuss two main strategies for modeling the posterior probability p(y | x) </a:t>
            </a:r>
          </a:p>
        </p:txBody>
      </p:sp>
      <p:sp>
        <p:nvSpPr>
          <p:cNvPr id="4" name="Slide Number Placeholder 3"/>
          <p:cNvSpPr>
            <a:spLocks noGrp="1"/>
          </p:cNvSpPr>
          <p:nvPr>
            <p:ph type="sldNum" sz="quarter" idx="10"/>
          </p:nvPr>
        </p:nvSpPr>
        <p:spPr/>
        <p:txBody>
          <a:bodyPr/>
          <a:lstStyle/>
          <a:p>
            <a:fld id="{EDA91989-084D-354B-9C9F-7206CFD54E5D}" type="slidenum">
              <a:rPr lang="en-US" smtClean="0"/>
              <a:t>26</a:t>
            </a:fld>
            <a:endParaRPr lang="en-US"/>
          </a:p>
        </p:txBody>
      </p:sp>
    </p:spTree>
    <p:extLst>
      <p:ext uri="{BB962C8B-B14F-4D97-AF65-F5344CB8AC3E}">
        <p14:creationId xmlns:p14="http://schemas.microsoft.com/office/powerpoint/2010/main" val="3964956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to get the posterior distribution p(y | x), we can apply Bayes rule, so the posterior p(</a:t>
            </a:r>
            <a:r>
              <a:rPr lang="en-US" dirty="0" err="1"/>
              <a:t>x|y</a:t>
            </a:r>
            <a:r>
              <a:rPr lang="en-US" dirty="0"/>
              <a:t>) is equal to the prior p(y) times the likelihood p(x | y) divided by the evidence p(x)</a:t>
            </a:r>
          </a:p>
        </p:txBody>
      </p:sp>
      <p:sp>
        <p:nvSpPr>
          <p:cNvPr id="4" name="Slide Number Placeholder 3"/>
          <p:cNvSpPr>
            <a:spLocks noGrp="1"/>
          </p:cNvSpPr>
          <p:nvPr>
            <p:ph type="sldNum" sz="quarter" idx="10"/>
          </p:nvPr>
        </p:nvSpPr>
        <p:spPr/>
        <p:txBody>
          <a:bodyPr/>
          <a:lstStyle/>
          <a:p>
            <a:fld id="{6C60E219-B6FC-754C-92EE-CBB76981DCE4}" type="slidenum">
              <a:rPr lang="en-US" smtClean="0"/>
              <a:t>27</a:t>
            </a:fld>
            <a:endParaRPr lang="en-US"/>
          </a:p>
        </p:txBody>
      </p:sp>
    </p:spTree>
    <p:extLst>
      <p:ext uri="{BB962C8B-B14F-4D97-AF65-F5344CB8AC3E}">
        <p14:creationId xmlns:p14="http://schemas.microsoft.com/office/powerpoint/2010/main" val="2955562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explained previously, the evidence term p(x) does not depend on y, so since we are interested in y, we can simply drop the denominator</a:t>
            </a:r>
          </a:p>
        </p:txBody>
      </p:sp>
      <p:sp>
        <p:nvSpPr>
          <p:cNvPr id="4" name="Slide Number Placeholder 3"/>
          <p:cNvSpPr>
            <a:spLocks noGrp="1"/>
          </p:cNvSpPr>
          <p:nvPr>
            <p:ph type="sldNum" sz="quarter" idx="10"/>
          </p:nvPr>
        </p:nvSpPr>
        <p:spPr/>
        <p:txBody>
          <a:bodyPr/>
          <a:lstStyle/>
          <a:p>
            <a:fld id="{6C60E219-B6FC-754C-92EE-CBB76981DCE4}" type="slidenum">
              <a:rPr lang="en-US" smtClean="0"/>
              <a:t>28</a:t>
            </a:fld>
            <a:endParaRPr lang="en-US"/>
          </a:p>
        </p:txBody>
      </p:sp>
    </p:spTree>
    <p:extLst>
      <p:ext uri="{BB962C8B-B14F-4D97-AF65-F5344CB8AC3E}">
        <p14:creationId xmlns:p14="http://schemas.microsoft.com/office/powerpoint/2010/main" val="1086729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generative supervised learning, we model the likelihood p(x | y), and the prior p(y).</a:t>
            </a:r>
          </a:p>
          <a:p>
            <a:endParaRPr lang="en-US" dirty="0"/>
          </a:p>
          <a:p>
            <a:r>
              <a:rPr lang="en-US" dirty="0"/>
              <a:t>We can then apply the above formula to get the posterior p(y | x)</a:t>
            </a:r>
          </a:p>
        </p:txBody>
      </p:sp>
      <p:sp>
        <p:nvSpPr>
          <p:cNvPr id="4" name="Slide Number Placeholder 3"/>
          <p:cNvSpPr>
            <a:spLocks noGrp="1"/>
          </p:cNvSpPr>
          <p:nvPr>
            <p:ph type="sldNum" sz="quarter" idx="10"/>
          </p:nvPr>
        </p:nvSpPr>
        <p:spPr/>
        <p:txBody>
          <a:bodyPr/>
          <a:lstStyle/>
          <a:p>
            <a:fld id="{6C60E219-B6FC-754C-92EE-CBB76981DCE4}" type="slidenum">
              <a:rPr lang="en-US" smtClean="0"/>
              <a:t>29</a:t>
            </a:fld>
            <a:endParaRPr lang="en-US"/>
          </a:p>
        </p:txBody>
      </p:sp>
    </p:spTree>
    <p:extLst>
      <p:ext uri="{BB962C8B-B14F-4D97-AF65-F5344CB8AC3E}">
        <p14:creationId xmlns:p14="http://schemas.microsoft.com/office/powerpoint/2010/main" val="4114146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3</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a “generative” model because we can sample (or generate) new data (x, y) from the joint distribution p of x and y, which is equal to the prior times the likelihood.</a:t>
            </a:r>
          </a:p>
        </p:txBody>
      </p:sp>
      <p:sp>
        <p:nvSpPr>
          <p:cNvPr id="4" name="Slide Number Placeholder 3"/>
          <p:cNvSpPr>
            <a:spLocks noGrp="1"/>
          </p:cNvSpPr>
          <p:nvPr>
            <p:ph type="sldNum" sz="quarter" idx="10"/>
          </p:nvPr>
        </p:nvSpPr>
        <p:spPr/>
        <p:txBody>
          <a:bodyPr/>
          <a:lstStyle/>
          <a:p>
            <a:fld id="{6C60E219-B6FC-754C-92EE-CBB76981DCE4}" type="slidenum">
              <a:rPr lang="en-US" smtClean="0"/>
              <a:t>30</a:t>
            </a:fld>
            <a:endParaRPr lang="en-US"/>
          </a:p>
        </p:txBody>
      </p:sp>
    </p:spTree>
    <p:extLst>
      <p:ext uri="{BB962C8B-B14F-4D97-AF65-F5344CB8AC3E}">
        <p14:creationId xmlns:p14="http://schemas.microsoft.com/office/powerpoint/2010/main" val="1395665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generative supervised learning include naïve </a:t>
            </a:r>
            <a:r>
              <a:rPr lang="en-US" dirty="0" err="1"/>
              <a:t>bayes</a:t>
            </a:r>
            <a:r>
              <a:rPr lang="en-US" dirty="0"/>
              <a:t> and hidden </a:t>
            </a:r>
            <a:r>
              <a:rPr lang="en-US" dirty="0" err="1"/>
              <a:t>markov</a:t>
            </a:r>
            <a:r>
              <a:rPr lang="en-US" dirty="0"/>
              <a:t> models.</a:t>
            </a:r>
          </a:p>
          <a:p>
            <a:endParaRPr lang="en-US" dirty="0"/>
          </a:p>
          <a:p>
            <a:r>
              <a:rPr lang="en-US" dirty="0"/>
              <a:t>Naive Bayes will be covered in a future lesson.</a:t>
            </a:r>
          </a:p>
        </p:txBody>
      </p:sp>
      <p:sp>
        <p:nvSpPr>
          <p:cNvPr id="4" name="Slide Number Placeholder 3"/>
          <p:cNvSpPr>
            <a:spLocks noGrp="1"/>
          </p:cNvSpPr>
          <p:nvPr>
            <p:ph type="sldNum" sz="quarter" idx="10"/>
          </p:nvPr>
        </p:nvSpPr>
        <p:spPr/>
        <p:txBody>
          <a:bodyPr/>
          <a:lstStyle/>
          <a:p>
            <a:fld id="{6C60E219-B6FC-754C-92EE-CBB76981DCE4}" type="slidenum">
              <a:rPr lang="en-US" smtClean="0"/>
              <a:t>31</a:t>
            </a:fld>
            <a:endParaRPr lang="en-US"/>
          </a:p>
        </p:txBody>
      </p:sp>
    </p:spTree>
    <p:extLst>
      <p:ext uri="{BB962C8B-B14F-4D97-AF65-F5344CB8AC3E}">
        <p14:creationId xmlns:p14="http://schemas.microsoft.com/office/powerpoint/2010/main" val="1767546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discriminative supervised learning, we model the posterior distribution p(y | x) directly. </a:t>
            </a:r>
          </a:p>
          <a:p>
            <a:endParaRPr lang="en-US" dirty="0"/>
          </a:p>
          <a:p>
            <a:r>
              <a:rPr lang="en-US" dirty="0"/>
              <a:t>Because we only have the posterior p(y | x), but we don’t model p(x), so we do not have the joint distribution p(x, y), so we cannot sample new data x and y.</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32</a:t>
            </a:fld>
            <a:endParaRPr lang="en-US"/>
          </a:p>
        </p:txBody>
      </p:sp>
    </p:spTree>
    <p:extLst>
      <p:ext uri="{BB962C8B-B14F-4D97-AF65-F5344CB8AC3E}">
        <p14:creationId xmlns:p14="http://schemas.microsoft.com/office/powerpoint/2010/main" val="3921141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Examples of discriminative supervised learning include logistic regression, conditional random fields and so on.</a:t>
            </a:r>
          </a:p>
          <a:p>
            <a:endParaRPr lang="en-US" dirty="0"/>
          </a:p>
          <a:p>
            <a:r>
              <a:rPr lang="en-US" dirty="0"/>
              <a:t>So what are the advantages and disadvantages?</a:t>
            </a:r>
          </a:p>
        </p:txBody>
      </p:sp>
      <p:sp>
        <p:nvSpPr>
          <p:cNvPr id="4" name="Slide Number Placeholder 3"/>
          <p:cNvSpPr>
            <a:spLocks noGrp="1"/>
          </p:cNvSpPr>
          <p:nvPr>
            <p:ph type="sldNum" sz="quarter" idx="10"/>
          </p:nvPr>
        </p:nvSpPr>
        <p:spPr/>
        <p:txBody>
          <a:bodyPr/>
          <a:lstStyle/>
          <a:p>
            <a:fld id="{6C60E219-B6FC-754C-92EE-CBB76981DCE4}" type="slidenum">
              <a:rPr lang="en-US" smtClean="0"/>
              <a:t>33</a:t>
            </a:fld>
            <a:endParaRPr lang="en-US"/>
          </a:p>
        </p:txBody>
      </p:sp>
    </p:spTree>
    <p:extLst>
      <p:ext uri="{BB962C8B-B14F-4D97-AF65-F5344CB8AC3E}">
        <p14:creationId xmlns:p14="http://schemas.microsoft.com/office/powerpoint/2010/main" val="2350854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our only goal is to accurately predict y from x.</a:t>
            </a:r>
          </a:p>
          <a:p>
            <a:endParaRPr lang="en-US" dirty="0"/>
          </a:p>
          <a:p>
            <a:r>
              <a:rPr lang="en-US" dirty="0"/>
              <a:t>Then because the discriminative approach models the posterior p(y | x) directly, it is basically focusing all modeling efforts on the goal directly, hence this will generally result in better accuracy than the generative approach. </a:t>
            </a:r>
          </a:p>
        </p:txBody>
      </p:sp>
      <p:sp>
        <p:nvSpPr>
          <p:cNvPr id="4" name="Slide Number Placeholder 3"/>
          <p:cNvSpPr>
            <a:spLocks noGrp="1"/>
          </p:cNvSpPr>
          <p:nvPr>
            <p:ph type="sldNum" sz="quarter" idx="10"/>
          </p:nvPr>
        </p:nvSpPr>
        <p:spPr/>
        <p:txBody>
          <a:bodyPr/>
          <a:lstStyle/>
          <a:p>
            <a:fld id="{6C60E219-B6FC-754C-92EE-CBB76981DCE4}" type="slidenum">
              <a:rPr lang="en-US" smtClean="0"/>
              <a:t>34</a:t>
            </a:fld>
            <a:endParaRPr lang="en-US"/>
          </a:p>
        </p:txBody>
      </p:sp>
    </p:spTree>
    <p:extLst>
      <p:ext uri="{BB962C8B-B14F-4D97-AF65-F5344CB8AC3E}">
        <p14:creationId xmlns:p14="http://schemas.microsoft.com/office/powerpoint/2010/main" val="2380405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generative model is usually more interpretable.</a:t>
            </a:r>
          </a:p>
          <a:p>
            <a:endParaRPr lang="en-US" dirty="0"/>
          </a:p>
          <a:p>
            <a:r>
              <a:rPr lang="en-US" dirty="0"/>
              <a:t>Let’s consider this example. Supposed we have two features x1 is equal to y + epsilon and x2 is equal to –epsilon.</a:t>
            </a:r>
          </a:p>
          <a:p>
            <a:endParaRPr lang="en-US" dirty="0"/>
          </a:p>
          <a:p>
            <a:r>
              <a:rPr lang="en-US" dirty="0"/>
              <a:t>You can think of epsilon as noise.</a:t>
            </a:r>
          </a:p>
        </p:txBody>
      </p:sp>
      <p:sp>
        <p:nvSpPr>
          <p:cNvPr id="4" name="Slide Number Placeholder 3"/>
          <p:cNvSpPr>
            <a:spLocks noGrp="1"/>
          </p:cNvSpPr>
          <p:nvPr>
            <p:ph type="sldNum" sz="quarter" idx="10"/>
          </p:nvPr>
        </p:nvSpPr>
        <p:spPr/>
        <p:txBody>
          <a:bodyPr/>
          <a:lstStyle/>
          <a:p>
            <a:fld id="{6C60E219-B6FC-754C-92EE-CBB76981DCE4}" type="slidenum">
              <a:rPr lang="en-US" smtClean="0"/>
              <a:t>35</a:t>
            </a:fld>
            <a:endParaRPr lang="en-US"/>
          </a:p>
        </p:txBody>
      </p:sp>
    </p:spTree>
    <p:extLst>
      <p:ext uri="{BB962C8B-B14F-4D97-AF65-F5344CB8AC3E}">
        <p14:creationId xmlns:p14="http://schemas.microsoft.com/office/powerpoint/2010/main" val="4138869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achieve perfect prediction accuracy if we predict y to be x1 + x2.</a:t>
            </a:r>
          </a:p>
        </p:txBody>
      </p:sp>
      <p:sp>
        <p:nvSpPr>
          <p:cNvPr id="4" name="Slide Number Placeholder 3"/>
          <p:cNvSpPr>
            <a:spLocks noGrp="1"/>
          </p:cNvSpPr>
          <p:nvPr>
            <p:ph type="sldNum" sz="quarter" idx="10"/>
          </p:nvPr>
        </p:nvSpPr>
        <p:spPr/>
        <p:txBody>
          <a:bodyPr/>
          <a:lstStyle/>
          <a:p>
            <a:fld id="{6C60E219-B6FC-754C-92EE-CBB76981DCE4}" type="slidenum">
              <a:rPr lang="en-US" smtClean="0"/>
              <a:t>36</a:t>
            </a:fld>
            <a:endParaRPr lang="en-US"/>
          </a:p>
        </p:txBody>
      </p:sp>
    </p:spTree>
    <p:extLst>
      <p:ext uri="{BB962C8B-B14F-4D97-AF65-F5344CB8AC3E}">
        <p14:creationId xmlns:p14="http://schemas.microsoft.com/office/powerpoint/2010/main" val="1130286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our accuracy is 100%, but it’s hard to interpret the classifier x1+x2 because both features x1 and x2 are weighted equally. </a:t>
            </a:r>
          </a:p>
          <a:p>
            <a:endParaRPr lang="en-US" dirty="0"/>
          </a:p>
          <a:p>
            <a:r>
              <a:rPr lang="en-US" dirty="0"/>
              <a:t>Both x1 and x2 have coefficients of 1. So if we just look at the classifier, we might think both x1 and x2 are equally related to y, but x2 only serves to cancel out noise. </a:t>
            </a:r>
          </a:p>
        </p:txBody>
      </p:sp>
      <p:sp>
        <p:nvSpPr>
          <p:cNvPr id="4" name="Slide Number Placeholder 3"/>
          <p:cNvSpPr>
            <a:spLocks noGrp="1"/>
          </p:cNvSpPr>
          <p:nvPr>
            <p:ph type="sldNum" sz="quarter" idx="10"/>
          </p:nvPr>
        </p:nvSpPr>
        <p:spPr/>
        <p:txBody>
          <a:bodyPr/>
          <a:lstStyle/>
          <a:p>
            <a:fld id="{6C60E219-B6FC-754C-92EE-CBB76981DCE4}" type="slidenum">
              <a:rPr lang="en-US" smtClean="0"/>
              <a:t>37</a:t>
            </a:fld>
            <a:endParaRPr lang="en-US"/>
          </a:p>
        </p:txBody>
      </p:sp>
    </p:spTree>
    <p:extLst>
      <p:ext uri="{BB962C8B-B14F-4D97-AF65-F5344CB8AC3E}">
        <p14:creationId xmlns:p14="http://schemas.microsoft.com/office/powerpoint/2010/main" val="3833438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generative models allow us to sample data from the joint distribution p(x, y).</a:t>
            </a:r>
          </a:p>
          <a:p>
            <a:endParaRPr lang="en-US" dirty="0"/>
          </a:p>
          <a:p>
            <a:r>
              <a:rPr lang="en-US" dirty="0"/>
              <a:t>If the data looks realistic, then the prediction accuracy can be quite high.</a:t>
            </a:r>
          </a:p>
        </p:txBody>
      </p:sp>
      <p:sp>
        <p:nvSpPr>
          <p:cNvPr id="4" name="Slide Number Placeholder 3"/>
          <p:cNvSpPr>
            <a:spLocks noGrp="1"/>
          </p:cNvSpPr>
          <p:nvPr>
            <p:ph type="sldNum" sz="quarter" idx="10"/>
          </p:nvPr>
        </p:nvSpPr>
        <p:spPr/>
        <p:txBody>
          <a:bodyPr/>
          <a:lstStyle/>
          <a:p>
            <a:fld id="{6C60E219-B6FC-754C-92EE-CBB76981DCE4}" type="slidenum">
              <a:rPr lang="en-US" smtClean="0"/>
              <a:t>38</a:t>
            </a:fld>
            <a:endParaRPr lang="en-US"/>
          </a:p>
        </p:txBody>
      </p:sp>
    </p:spTree>
    <p:extLst>
      <p:ext uri="{BB962C8B-B14F-4D97-AF65-F5344CB8AC3E}">
        <p14:creationId xmlns:p14="http://schemas.microsoft.com/office/powerpoint/2010/main" val="1623016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I have motivated generative and discriminative models from the probabilistic perspective, they do not need to be probabilistic.</a:t>
            </a:r>
          </a:p>
          <a:p>
            <a:endParaRPr lang="en-US" dirty="0"/>
          </a:p>
          <a:p>
            <a:r>
              <a:rPr lang="en-US" dirty="0"/>
              <a:t>More generally speaking, </a:t>
            </a:r>
            <a:r>
              <a:rPr lang="en-US" sz="1200" dirty="0">
                <a:latin typeface="Calibri" panose="020F0502020204030204" pitchFamily="34" charset="0"/>
                <a:cs typeface="Calibri" panose="020F0502020204030204" pitchFamily="34" charset="0"/>
              </a:rPr>
              <a:t>Discriminative models are models focused on prediction. For example, support vector machines is a discriminative model, but it’s not probabilistic.</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39</a:t>
            </a:fld>
            <a:endParaRPr lang="en-US"/>
          </a:p>
        </p:txBody>
      </p:sp>
    </p:spTree>
    <p:extLst>
      <p:ext uri="{BB962C8B-B14F-4D97-AF65-F5344CB8AC3E}">
        <p14:creationId xmlns:p14="http://schemas.microsoft.com/office/powerpoint/2010/main" val="1108424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key goal in machine learning is </a:t>
            </a:r>
            <a:r>
              <a:rPr lang="en-US" baseline="0" dirty="0"/>
              <a:t>signal detection or estimation.</a:t>
            </a:r>
          </a:p>
          <a:p>
            <a:endParaRPr lang="en-US" baseline="0" dirty="0"/>
          </a:p>
          <a:p>
            <a:r>
              <a:rPr lang="en-US" baseline="0" dirty="0"/>
              <a:t>Basically given observation x, we want to estimate y as a function of observation x. </a:t>
            </a:r>
          </a:p>
          <a:p>
            <a:endParaRPr lang="en-US" baseline="0" dirty="0"/>
          </a:p>
          <a:p>
            <a:r>
              <a:rPr lang="en-US" baseline="0" dirty="0"/>
              <a:t>This is very important because in the real world, we often have to take different action depending on what we think y is.</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4</a:t>
            </a:fld>
            <a:endParaRPr lang="en-US"/>
          </a:p>
        </p:txBody>
      </p:sp>
    </p:spTree>
    <p:extLst>
      <p:ext uri="{BB962C8B-B14F-4D97-AF65-F5344CB8AC3E}">
        <p14:creationId xmlns:p14="http://schemas.microsoft.com/office/powerpoint/2010/main" val="2652130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broaden the definition of generative models to be models </a:t>
            </a:r>
            <a:r>
              <a:rPr lang="en-US" sz="1200" dirty="0">
                <a:latin typeface="Calibri" panose="020F0502020204030204" pitchFamily="34" charset="0"/>
                <a:cs typeface="Calibri" panose="020F0502020204030204" pitchFamily="34" charset="0"/>
              </a:rPr>
              <a:t>that can (in principle) be used to “generate” observed data </a:t>
            </a:r>
          </a:p>
          <a:p>
            <a:endParaRPr lang="en-US" dirty="0"/>
          </a:p>
          <a:p>
            <a:r>
              <a:rPr lang="en-US" dirty="0"/>
              <a:t>Does this sound very abstract?</a:t>
            </a:r>
          </a:p>
        </p:txBody>
      </p:sp>
      <p:sp>
        <p:nvSpPr>
          <p:cNvPr id="4" name="Slide Number Placeholder 3"/>
          <p:cNvSpPr>
            <a:spLocks noGrp="1"/>
          </p:cNvSpPr>
          <p:nvPr>
            <p:ph type="sldNum" sz="quarter" idx="10"/>
          </p:nvPr>
        </p:nvSpPr>
        <p:spPr/>
        <p:txBody>
          <a:bodyPr/>
          <a:lstStyle/>
          <a:p>
            <a:fld id="{6C60E219-B6FC-754C-92EE-CBB76981DCE4}" type="slidenum">
              <a:rPr lang="en-US" smtClean="0"/>
              <a:t>40</a:t>
            </a:fld>
            <a:endParaRPr lang="en-US"/>
          </a:p>
        </p:txBody>
      </p:sp>
    </p:spTree>
    <p:extLst>
      <p:ext uri="{BB962C8B-B14F-4D97-AF65-F5344CB8AC3E}">
        <p14:creationId xmlns:p14="http://schemas.microsoft.com/office/powerpoint/2010/main" val="4085280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famous generative model is Newton’s 3 laws of motion. </a:t>
            </a:r>
          </a:p>
          <a:p>
            <a:endParaRPr lang="en-US" dirty="0"/>
          </a:p>
          <a:p>
            <a:r>
              <a:rPr lang="en-US" dirty="0"/>
              <a:t>Newton’s 3 laws is a generative model because given knowledge of the external forces and initial states, Newton’s 3 laws allow us to generate trajectories of the balls.</a:t>
            </a:r>
          </a:p>
        </p:txBody>
      </p:sp>
      <p:sp>
        <p:nvSpPr>
          <p:cNvPr id="4" name="Slide Number Placeholder 3"/>
          <p:cNvSpPr>
            <a:spLocks noGrp="1"/>
          </p:cNvSpPr>
          <p:nvPr>
            <p:ph type="sldNum" sz="quarter" idx="10"/>
          </p:nvPr>
        </p:nvSpPr>
        <p:spPr/>
        <p:txBody>
          <a:bodyPr/>
          <a:lstStyle/>
          <a:p>
            <a:fld id="{6C60E219-B6FC-754C-92EE-CBB76981DCE4}" type="slidenum">
              <a:rPr lang="en-US" smtClean="0"/>
              <a:t>41</a:t>
            </a:fld>
            <a:endParaRPr lang="en-US"/>
          </a:p>
        </p:txBody>
      </p:sp>
    </p:spTree>
    <p:extLst>
      <p:ext uri="{BB962C8B-B14F-4D97-AF65-F5344CB8AC3E}">
        <p14:creationId xmlns:p14="http://schemas.microsoft.com/office/powerpoint/2010/main" val="1866427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Although I introduce generative models in context of supervised learning, generative models can be used in unsupervised learning, where we only have features x</a:t>
            </a:r>
          </a:p>
          <a:p>
            <a:endParaRPr lang="en-US" dirty="0"/>
          </a:p>
          <a:p>
            <a:r>
              <a:rPr lang="en-US" dirty="0"/>
              <a:t>Examples include </a:t>
            </a:r>
            <a:r>
              <a:rPr lang="en-US" sz="1200" dirty="0">
                <a:latin typeface="Calibri" panose="020F0502020204030204" pitchFamily="34" charset="0"/>
                <a:cs typeface="Calibri" panose="020F0502020204030204" pitchFamily="34" charset="0"/>
              </a:rPr>
              <a:t>Gaussian mixture models, latent </a:t>
            </a:r>
            <a:r>
              <a:rPr lang="en-US" sz="1200" dirty="0" err="1">
                <a:latin typeface="Calibri" panose="020F0502020204030204" pitchFamily="34" charset="0"/>
                <a:cs typeface="Calibri" panose="020F0502020204030204" pitchFamily="34" charset="0"/>
              </a:rPr>
              <a:t>dirichlet</a:t>
            </a:r>
            <a:r>
              <a:rPr lang="en-US" sz="1200" dirty="0">
                <a:latin typeface="Calibri" panose="020F0502020204030204" pitchFamily="34" charset="0"/>
                <a:cs typeface="Calibri" panose="020F0502020204030204" pitchFamily="34" charset="0"/>
              </a:rPr>
              <a:t> allocation, restricted </a:t>
            </a:r>
            <a:r>
              <a:rPr lang="en-US" sz="1200" dirty="0" err="1">
                <a:latin typeface="Calibri" panose="020F0502020204030204" pitchFamily="34" charset="0"/>
                <a:cs typeface="Calibri" panose="020F0502020204030204" pitchFamily="34" charset="0"/>
              </a:rPr>
              <a:t>boltzmann</a:t>
            </a:r>
            <a:r>
              <a:rPr lang="en-US" sz="1200" dirty="0">
                <a:latin typeface="Calibri" panose="020F0502020204030204" pitchFamily="34" charset="0"/>
                <a:cs typeface="Calibri" panose="020F0502020204030204" pitchFamily="34" charset="0"/>
              </a:rPr>
              <a:t> machine,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42</a:t>
            </a:fld>
            <a:endParaRPr lang="en-US"/>
          </a:p>
        </p:txBody>
      </p:sp>
    </p:spTree>
    <p:extLst>
      <p:ext uri="{BB962C8B-B14F-4D97-AF65-F5344CB8AC3E}">
        <p14:creationId xmlns:p14="http://schemas.microsoft.com/office/powerpoint/2010/main" val="204000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discriminative models, by definition, they are focused on prediction. </a:t>
            </a:r>
          </a:p>
          <a:p>
            <a:endParaRPr lang="en-US" dirty="0"/>
          </a:p>
          <a:p>
            <a:r>
              <a:rPr lang="en-US" dirty="0"/>
              <a:t>Therefore, the term </a:t>
            </a:r>
            <a:r>
              <a:rPr lang="en-US" sz="1200" dirty="0">
                <a:latin typeface="Calibri" panose="020F0502020204030204" pitchFamily="34" charset="0"/>
                <a:cs typeface="Calibri" panose="020F0502020204030204" pitchFamily="34" charset="0"/>
              </a:rPr>
              <a:t>“discriminative model” only makes sense in the context of supervised learning</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43</a:t>
            </a:fld>
            <a:endParaRPr lang="en-US"/>
          </a:p>
        </p:txBody>
      </p:sp>
    </p:spTree>
    <p:extLst>
      <p:ext uri="{BB962C8B-B14F-4D97-AF65-F5344CB8AC3E}">
        <p14:creationId xmlns:p14="http://schemas.microsoft.com/office/powerpoint/2010/main" val="3622272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 is worth mentioning that neural networks can be generative or discriminative. </a:t>
            </a:r>
          </a:p>
        </p:txBody>
      </p:sp>
      <p:sp>
        <p:nvSpPr>
          <p:cNvPr id="4" name="Slide Number Placeholder 3"/>
          <p:cNvSpPr>
            <a:spLocks noGrp="1"/>
          </p:cNvSpPr>
          <p:nvPr>
            <p:ph type="sldNum" sz="quarter" idx="10"/>
          </p:nvPr>
        </p:nvSpPr>
        <p:spPr/>
        <p:txBody>
          <a:bodyPr/>
          <a:lstStyle/>
          <a:p>
            <a:fld id="{6C60E219-B6FC-754C-92EE-CBB76981DCE4}" type="slidenum">
              <a:rPr lang="en-US" smtClean="0"/>
              <a:t>44</a:t>
            </a:fld>
            <a:endParaRPr lang="en-US"/>
          </a:p>
        </p:txBody>
      </p:sp>
    </p:spTree>
    <p:extLst>
      <p:ext uri="{BB962C8B-B14F-4D97-AF65-F5344CB8AC3E}">
        <p14:creationId xmlns:p14="http://schemas.microsoft.com/office/powerpoint/2010/main" val="1297416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45</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a picked a particular generative or discriminative model, how can we estimate the model parameters? </a:t>
            </a:r>
          </a:p>
        </p:txBody>
      </p:sp>
      <p:sp>
        <p:nvSpPr>
          <p:cNvPr id="4" name="Slide Number Placeholder 3"/>
          <p:cNvSpPr>
            <a:spLocks noGrp="1"/>
          </p:cNvSpPr>
          <p:nvPr>
            <p:ph type="sldNum" sz="quarter" idx="10"/>
          </p:nvPr>
        </p:nvSpPr>
        <p:spPr/>
        <p:txBody>
          <a:bodyPr/>
          <a:lstStyle/>
          <a:p>
            <a:fld id="{EDA91989-084D-354B-9C9F-7206CFD54E5D}" type="slidenum">
              <a:rPr lang="en-US" smtClean="0"/>
              <a:t>46</a:t>
            </a:fld>
            <a:endParaRPr lang="en-US"/>
          </a:p>
        </p:txBody>
      </p:sp>
    </p:spTree>
    <p:extLst>
      <p:ext uri="{BB962C8B-B14F-4D97-AF65-F5344CB8AC3E}">
        <p14:creationId xmlns:p14="http://schemas.microsoft.com/office/powerpoint/2010/main" val="169854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our previous example.</a:t>
            </a:r>
          </a:p>
          <a:p>
            <a:endParaRPr lang="en-US" dirty="0"/>
          </a:p>
          <a:p>
            <a:r>
              <a:rPr lang="en-US" dirty="0"/>
              <a:t>Probability of chair given the photograph is 0.6. Probability of human given the photograph is 0.3. Probability of cat given the photograph is 0.1.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47</a:t>
            </a:fld>
            <a:endParaRPr lang="en-US"/>
          </a:p>
        </p:txBody>
      </p:sp>
    </p:spTree>
    <p:extLst>
      <p:ext uri="{BB962C8B-B14F-4D97-AF65-F5344CB8AC3E}">
        <p14:creationId xmlns:p14="http://schemas.microsoft.com/office/powerpoint/2010/main" val="1119493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t>
            </a:r>
            <a:r>
              <a:rPr lang="en-US" sz="1200" dirty="0"/>
              <a:t>0.6, 0.3 and 0.1 appear on the right hand side of the equal sign, but not the left hand side?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48</a:t>
            </a:fld>
            <a:endParaRPr lang="en-US"/>
          </a:p>
        </p:txBody>
      </p:sp>
    </p:spTree>
    <p:extLst>
      <p:ext uri="{BB962C8B-B14F-4D97-AF65-F5344CB8AC3E}">
        <p14:creationId xmlns:p14="http://schemas.microsoft.com/office/powerpoint/2010/main" val="4019312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more correct thing to do is to define a variable theta, which is a vector, whose elements are 0.6, 0.3 and 0.1. </a:t>
            </a:r>
          </a:p>
          <a:p>
            <a:endParaRPr lang="en-US" dirty="0"/>
          </a:p>
          <a:p>
            <a:r>
              <a:rPr lang="en-US" dirty="0"/>
              <a:t>And theta should appear on the left hand side.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49</a:t>
            </a:fld>
            <a:endParaRPr lang="en-US"/>
          </a:p>
        </p:txBody>
      </p:sp>
    </p:spTree>
    <p:extLst>
      <p:ext uri="{BB962C8B-B14F-4D97-AF65-F5344CB8AC3E}">
        <p14:creationId xmlns:p14="http://schemas.microsoft.com/office/powerpoint/2010/main" val="292718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example, x might be cancer test results, and y is whether the patient has cancer or not. </a:t>
            </a:r>
          </a:p>
          <a:p>
            <a:endParaRPr lang="en-US" baseline="0" dirty="0"/>
          </a:p>
          <a:p>
            <a:r>
              <a:rPr lang="en-US" baseline="0" dirty="0"/>
              <a:t>x might be radar signal and y is whether there is an incoming missile. </a:t>
            </a:r>
          </a:p>
          <a:p>
            <a:endParaRPr lang="en-US" baseline="0" dirty="0"/>
          </a:p>
          <a:p>
            <a:r>
              <a:rPr lang="en-US" baseline="0" dirty="0"/>
              <a:t>x might be a </a:t>
            </a:r>
            <a:r>
              <a:rPr lang="en-US" baseline="0" dirty="0" err="1"/>
              <a:t>facebook</a:t>
            </a:r>
            <a:r>
              <a:rPr lang="en-US" baseline="0" dirty="0"/>
              <a:t> photo, and y is whether john, </a:t>
            </a:r>
            <a:r>
              <a:rPr lang="en-US" baseline="0" dirty="0" err="1"/>
              <a:t>alice</a:t>
            </a:r>
            <a:r>
              <a:rPr lang="en-US" baseline="0" dirty="0"/>
              <a:t> or bob is in the photo.</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5</a:t>
            </a:fld>
            <a:endParaRPr lang="en-US"/>
          </a:p>
        </p:txBody>
      </p:sp>
    </p:spTree>
    <p:extLst>
      <p:ext uri="{BB962C8B-B14F-4D97-AF65-F5344CB8AC3E}">
        <p14:creationId xmlns:p14="http://schemas.microsoft.com/office/powerpoint/2010/main" val="1811360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posterior probability of y = chair GIVEN x = photo and THETA is equal to theta1, which is the first element of the theta vector, which is equal to 0.6</a:t>
            </a:r>
          </a:p>
        </p:txBody>
      </p:sp>
      <p:sp>
        <p:nvSpPr>
          <p:cNvPr id="4" name="Slide Number Placeholder 3"/>
          <p:cNvSpPr>
            <a:spLocks noGrp="1"/>
          </p:cNvSpPr>
          <p:nvPr>
            <p:ph type="sldNum" sz="quarter" idx="10"/>
          </p:nvPr>
        </p:nvSpPr>
        <p:spPr/>
        <p:txBody>
          <a:bodyPr/>
          <a:lstStyle/>
          <a:p>
            <a:fld id="{6C60E219-B6FC-754C-92EE-CBB76981DCE4}" type="slidenum">
              <a:rPr lang="en-US" smtClean="0"/>
              <a:t>50</a:t>
            </a:fld>
            <a:endParaRPr lang="en-US"/>
          </a:p>
        </p:txBody>
      </p:sp>
    </p:spTree>
    <p:extLst>
      <p:ext uri="{BB962C8B-B14F-4D97-AF65-F5344CB8AC3E}">
        <p14:creationId xmlns:p14="http://schemas.microsoft.com/office/powerpoint/2010/main" val="4239092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posterior probability of y = human GIVEN x = photo and THETA is equal to theta2, which is the second element of the theta vector, which is equal to 0.3</a:t>
            </a:r>
          </a:p>
        </p:txBody>
      </p:sp>
      <p:sp>
        <p:nvSpPr>
          <p:cNvPr id="4" name="Slide Number Placeholder 3"/>
          <p:cNvSpPr>
            <a:spLocks noGrp="1"/>
          </p:cNvSpPr>
          <p:nvPr>
            <p:ph type="sldNum" sz="quarter" idx="10"/>
          </p:nvPr>
        </p:nvSpPr>
        <p:spPr/>
        <p:txBody>
          <a:bodyPr/>
          <a:lstStyle/>
          <a:p>
            <a:fld id="{6C60E219-B6FC-754C-92EE-CBB76981DCE4}" type="slidenum">
              <a:rPr lang="en-US" smtClean="0"/>
              <a:t>51</a:t>
            </a:fld>
            <a:endParaRPr lang="en-US"/>
          </a:p>
        </p:txBody>
      </p:sp>
    </p:spTree>
    <p:extLst>
      <p:ext uri="{BB962C8B-B14F-4D97-AF65-F5344CB8AC3E}">
        <p14:creationId xmlns:p14="http://schemas.microsoft.com/office/powerpoint/2010/main" val="1183568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Posterior probability of y = cat GIVEN x = photo and THETA is equal to theta3, which is the third element of the theta vector, which is equal to 0.1</a:t>
            </a:r>
          </a:p>
        </p:txBody>
      </p:sp>
      <p:sp>
        <p:nvSpPr>
          <p:cNvPr id="4" name="Slide Number Placeholder 3"/>
          <p:cNvSpPr>
            <a:spLocks noGrp="1"/>
          </p:cNvSpPr>
          <p:nvPr>
            <p:ph type="sldNum" sz="quarter" idx="10"/>
          </p:nvPr>
        </p:nvSpPr>
        <p:spPr/>
        <p:txBody>
          <a:bodyPr/>
          <a:lstStyle/>
          <a:p>
            <a:fld id="{6C60E219-B6FC-754C-92EE-CBB76981DCE4}" type="slidenum">
              <a:rPr lang="en-US" smtClean="0"/>
              <a:t>52</a:t>
            </a:fld>
            <a:endParaRPr lang="en-US"/>
          </a:p>
        </p:txBody>
      </p:sp>
    </p:spTree>
    <p:extLst>
      <p:ext uri="{BB962C8B-B14F-4D97-AF65-F5344CB8AC3E}">
        <p14:creationId xmlns:p14="http://schemas.microsoft.com/office/powerpoint/2010/main" val="702536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posterior distribution is a categorical distribution with parameter theta.</a:t>
            </a:r>
          </a:p>
          <a:p>
            <a:endParaRPr lang="en-US" dirty="0"/>
          </a:p>
          <a:p>
            <a:r>
              <a:rPr lang="en-US" dirty="0"/>
              <a:t>And in fact, for classification, by definition, we are predicting discrete labels, not continuous variables, therefore the posterior is always a categorical distribution.</a:t>
            </a:r>
          </a:p>
        </p:txBody>
      </p:sp>
      <p:sp>
        <p:nvSpPr>
          <p:cNvPr id="4" name="Slide Number Placeholder 3"/>
          <p:cNvSpPr>
            <a:spLocks noGrp="1"/>
          </p:cNvSpPr>
          <p:nvPr>
            <p:ph type="sldNum" sz="quarter" idx="10"/>
          </p:nvPr>
        </p:nvSpPr>
        <p:spPr/>
        <p:txBody>
          <a:bodyPr/>
          <a:lstStyle/>
          <a:p>
            <a:fld id="{6C60E219-B6FC-754C-92EE-CBB76981DCE4}" type="slidenum">
              <a:rPr lang="en-US" smtClean="0"/>
              <a:t>53</a:t>
            </a:fld>
            <a:endParaRPr lang="en-US"/>
          </a:p>
        </p:txBody>
      </p:sp>
    </p:spTree>
    <p:extLst>
      <p:ext uri="{BB962C8B-B14F-4D97-AF65-F5344CB8AC3E}">
        <p14:creationId xmlns:p14="http://schemas.microsoft.com/office/powerpoint/2010/main" val="2545934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theta is NOT given to us. </a:t>
            </a:r>
          </a:p>
          <a:p>
            <a:endParaRPr lang="en-US" dirty="0"/>
          </a:p>
          <a:p>
            <a:r>
              <a:rPr lang="en-US" dirty="0"/>
              <a:t>Theta needs to be </a:t>
            </a:r>
            <a:r>
              <a:rPr lang="en-US" sz="1200" dirty="0"/>
              <a:t>learned from the training set for both generative models and discriminative models.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54</a:t>
            </a:fld>
            <a:endParaRPr lang="en-US"/>
          </a:p>
        </p:txBody>
      </p:sp>
    </p:spTree>
    <p:extLst>
      <p:ext uri="{BB962C8B-B14F-4D97-AF65-F5344CB8AC3E}">
        <p14:creationId xmlns:p14="http://schemas.microsoft.com/office/powerpoint/2010/main" val="19400279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the first bullet point on this slide: y and x are concrete things: photo, chair, human, cat, </a:t>
            </a:r>
          </a:p>
          <a:p>
            <a:endParaRPr lang="en-US" sz="1200" dirty="0"/>
          </a:p>
          <a:p>
            <a:r>
              <a:rPr lang="en-US" sz="1200" dirty="0"/>
              <a:t>But maximum likelihood and MAP estimation can also be used to estimate ”abstract” quantities like 𝛉. </a:t>
            </a:r>
          </a:p>
          <a:p>
            <a:endParaRPr lang="en-US" sz="1200" dirty="0"/>
          </a:p>
          <a:p>
            <a:r>
              <a:rPr lang="en-US" sz="1200" dirty="0"/>
              <a:t>In other words, </a:t>
            </a:r>
            <a:r>
              <a:rPr lang="en-US" sz="1200" dirty="0">
                <a:solidFill>
                  <a:srgbClr val="0000FF"/>
                </a:solidFill>
              </a:rPr>
              <a:t>we can also treat parameters of probability distribution as random variables and estimate them</a:t>
            </a:r>
          </a:p>
        </p:txBody>
      </p:sp>
      <p:sp>
        <p:nvSpPr>
          <p:cNvPr id="4" name="Slide Number Placeholder 3"/>
          <p:cNvSpPr>
            <a:spLocks noGrp="1"/>
          </p:cNvSpPr>
          <p:nvPr>
            <p:ph type="sldNum" sz="quarter" idx="10"/>
          </p:nvPr>
        </p:nvSpPr>
        <p:spPr/>
        <p:txBody>
          <a:bodyPr/>
          <a:lstStyle/>
          <a:p>
            <a:fld id="{6C60E219-B6FC-754C-92EE-CBB76981DCE4}" type="slidenum">
              <a:rPr lang="en-US" smtClean="0"/>
              <a:t>55</a:t>
            </a:fld>
            <a:endParaRPr lang="en-US"/>
          </a:p>
        </p:txBody>
      </p:sp>
    </p:spTree>
    <p:extLst>
      <p:ext uri="{BB962C8B-B14F-4D97-AF65-F5344CB8AC3E}">
        <p14:creationId xmlns:p14="http://schemas.microsoft.com/office/powerpoint/2010/main" val="26429306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elaborate a bit more.</a:t>
            </a:r>
          </a:p>
          <a:p>
            <a:endParaRPr lang="en-US" dirty="0"/>
          </a:p>
          <a:p>
            <a:r>
              <a:rPr lang="en-US" dirty="0"/>
              <a:t>Suppose we are given training set D consisting of N pairs of x and y, where xi is the feature of the </a:t>
            </a:r>
            <a:r>
              <a:rPr lang="en-US" dirty="0" err="1"/>
              <a:t>i-th</a:t>
            </a:r>
            <a:r>
              <a:rPr lang="en-US" dirty="0"/>
              <a:t> data point and </a:t>
            </a:r>
            <a:r>
              <a:rPr lang="en-US" dirty="0" err="1"/>
              <a:t>yi</a:t>
            </a:r>
            <a:r>
              <a:rPr lang="en-US" dirty="0"/>
              <a:t> is the label of the </a:t>
            </a:r>
            <a:r>
              <a:rPr lang="en-US" dirty="0" err="1"/>
              <a:t>i-th</a:t>
            </a:r>
            <a:r>
              <a:rPr lang="en-US" dirty="0"/>
              <a:t> data point.</a:t>
            </a:r>
          </a:p>
        </p:txBody>
      </p:sp>
      <p:sp>
        <p:nvSpPr>
          <p:cNvPr id="4" name="Slide Number Placeholder 3"/>
          <p:cNvSpPr>
            <a:spLocks noGrp="1"/>
          </p:cNvSpPr>
          <p:nvPr>
            <p:ph type="sldNum" sz="quarter" idx="10"/>
          </p:nvPr>
        </p:nvSpPr>
        <p:spPr/>
        <p:txBody>
          <a:bodyPr/>
          <a:lstStyle/>
          <a:p>
            <a:fld id="{6C60E219-B6FC-754C-92EE-CBB76981DCE4}" type="slidenum">
              <a:rPr lang="en-US" smtClean="0"/>
              <a:t>56</a:t>
            </a:fld>
            <a:endParaRPr lang="en-US"/>
          </a:p>
        </p:txBody>
      </p:sp>
    </p:spTree>
    <p:extLst>
      <p:ext uri="{BB962C8B-B14F-4D97-AF65-F5344CB8AC3E}">
        <p14:creationId xmlns:p14="http://schemas.microsoft.com/office/powerpoint/2010/main" val="1850297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Our goal is to learn a generative model </a:t>
                </a:r>
                <a:r>
                  <a:rPr lang="en-US" sz="1200" dirty="0"/>
                  <a:t>p(x, y | 𝛉) from D, </a:t>
                </a:r>
              </a:p>
              <a:p>
                <a:endParaRPr lang="en-US" sz="1200" dirty="0"/>
              </a:p>
              <a:p>
                <a:r>
                  <a:rPr lang="en-US" sz="1200" dirty="0"/>
                  <a:t>So that given new test data x, we can compute the posterior probability </a:t>
                </a:r>
                <a14:m>
                  <m:oMath xmlns:m="http://schemas.openxmlformats.org/officeDocument/2006/math">
                    <m:r>
                      <a:rPr lang="en-US" sz="1200" i="1" smtClean="0">
                        <a:latin typeface="Cambria Math" panose="02040503050406030204" pitchFamily="18" charset="0"/>
                      </a:rPr>
                      <m:t>𝑝</m:t>
                    </m:r>
                    <m:d>
                      <m:dPr>
                        <m:endChr m:val="|"/>
                        <m:ctrlPr>
                          <a:rPr lang="en-US" sz="1200" i="1">
                            <a:latin typeface="Cambria Math" panose="02040503050406030204" pitchFamily="18" charset="0"/>
                          </a:rPr>
                        </m:ctrlPr>
                      </m:dPr>
                      <m:e>
                        <m:r>
                          <a:rPr lang="en-US" sz="1200" i="1">
                            <a:latin typeface="Cambria Math" panose="02040503050406030204" pitchFamily="18" charset="0"/>
                          </a:rPr>
                          <m:t>𝑦</m:t>
                        </m:r>
                        <m:r>
                          <a:rPr lang="en-US" sz="1200" i="1">
                            <a:latin typeface="Cambria Math" panose="02040503050406030204" pitchFamily="18" charset="0"/>
                          </a:rPr>
                          <m:t> </m:t>
                        </m:r>
                      </m:e>
                    </m:d>
                    <m:r>
                      <a:rPr lang="en-US" sz="1200" i="1">
                        <a:latin typeface="Cambria Math" panose="02040503050406030204" pitchFamily="18" charset="0"/>
                      </a:rPr>
                      <m:t> </m:t>
                    </m:r>
                    <m:r>
                      <a:rPr lang="en-US" sz="1200" i="1">
                        <a:latin typeface="Cambria Math" panose="02040503050406030204" pitchFamily="18" charset="0"/>
                      </a:rPr>
                      <m:t>𝑥</m:t>
                    </m:r>
                    <m:r>
                      <a:rPr lang="en-US" sz="1200" b="0" i="1" smtClean="0">
                        <a:latin typeface="Cambria Math" panose="02040503050406030204" pitchFamily="18" charset="0"/>
                      </a:rPr>
                      <m:t>,</m:t>
                    </m:r>
                    <m:r>
                      <m:rPr>
                        <m:nor/>
                      </m:rPr>
                      <a:rPr lang="en-US" sz="1200" dirty="0"/>
                      <m:t>𝛉</m:t>
                    </m:r>
                    <m:r>
                      <a:rPr lang="en-US" sz="1200" b="0" i="1" smtClean="0">
                        <a:latin typeface="Cambria Math" panose="02040503050406030204" pitchFamily="18" charset="0"/>
                      </a:rPr>
                      <m:t>)</m:t>
                    </m:r>
                  </m:oMath>
                </a14:m>
                <a:r>
                  <a:rPr lang="en-US" dirty="0"/>
                  <a:t> using Bayes’ rule. </a:t>
                </a:r>
              </a:p>
              <a:p>
                <a:endParaRPr lang="en-US" dirty="0"/>
              </a:p>
              <a:p>
                <a:r>
                  <a:rPr lang="en-US" dirty="0"/>
                  <a:t>And once we have the posterior probability, we can find the best y using MAP estimation.</a:t>
                </a:r>
              </a:p>
            </p:txBody>
          </p:sp>
        </mc:Choice>
        <mc:Fallback xmlns="">
          <p:sp>
            <p:nvSpPr>
              <p:cNvPr id="3" name="Notes Placeholder 2"/>
              <p:cNvSpPr>
                <a:spLocks noGrp="1"/>
              </p:cNvSpPr>
              <p:nvPr>
                <p:ph type="body" idx="1"/>
              </p:nvPr>
            </p:nvSpPr>
            <p:spPr/>
            <p:txBody>
              <a:bodyPr/>
              <a:lstStyle/>
              <a:p>
                <a:r>
                  <a:rPr lang="en-US" dirty="0"/>
                  <a:t>Our goal is to learn a generative model </a:t>
                </a:r>
                <a:r>
                  <a:rPr lang="en-US" sz="1200" dirty="0"/>
                  <a:t>p(x, y | 𝛉) from D, </a:t>
                </a:r>
              </a:p>
              <a:p>
                <a:endParaRPr lang="en-US" sz="1200" dirty="0"/>
              </a:p>
              <a:p>
                <a:r>
                  <a:rPr lang="en-US" sz="1200" dirty="0"/>
                  <a:t>So that given new test data x, we can compute the posterior probability </a:t>
                </a:r>
                <a:r>
                  <a:rPr lang="en-US" sz="1200" i="0">
                    <a:latin typeface="Cambria Math" panose="02040503050406030204" pitchFamily="18" charset="0"/>
                  </a:rPr>
                  <a:t>𝑝(𝑦 ┤|  𝑥</a:t>
                </a:r>
                <a:r>
                  <a:rPr lang="en-US" sz="1200" b="0" i="0">
                    <a:latin typeface="Cambria Math" panose="02040503050406030204" pitchFamily="18" charset="0"/>
                  </a:rPr>
                  <a:t>,</a:t>
                </a:r>
                <a:r>
                  <a:rPr lang="en-US" sz="1200" b="0" i="0" dirty="0">
                    <a:latin typeface="Cambria Math" panose="02040503050406030204" pitchFamily="18" charset="0"/>
                  </a:rPr>
                  <a:t>"</a:t>
                </a:r>
                <a:r>
                  <a:rPr lang="en-US" sz="1200" i="0" dirty="0">
                    <a:latin typeface="Cambria Math" panose="02040503050406030204" pitchFamily="18" charset="0"/>
                  </a:rPr>
                  <a:t>𝛉</a:t>
                </a:r>
                <a:r>
                  <a:rPr lang="en-US" sz="1200" b="0" i="0">
                    <a:latin typeface="Cambria Math" panose="02040503050406030204" pitchFamily="18" charset="0"/>
                  </a:rPr>
                  <a:t>")</a:t>
                </a:r>
                <a:r>
                  <a:rPr lang="en-US" dirty="0"/>
                  <a:t> using Bayes’ rule. </a:t>
                </a:r>
              </a:p>
              <a:p>
                <a:endParaRPr lang="en-US" dirty="0"/>
              </a:p>
              <a:p>
                <a:r>
                  <a:rPr lang="en-US" dirty="0"/>
                  <a:t>And once we have the posterior probability, we can find the best y using MAP estimation.</a:t>
                </a:r>
              </a:p>
            </p:txBody>
          </p:sp>
        </mc:Fallback>
      </mc:AlternateContent>
      <p:sp>
        <p:nvSpPr>
          <p:cNvPr id="4" name="Slide Number Placeholder 3"/>
          <p:cNvSpPr>
            <a:spLocks noGrp="1"/>
          </p:cNvSpPr>
          <p:nvPr>
            <p:ph type="sldNum" sz="quarter" idx="10"/>
          </p:nvPr>
        </p:nvSpPr>
        <p:spPr/>
        <p:txBody>
          <a:bodyPr/>
          <a:lstStyle/>
          <a:p>
            <a:fld id="{6C60E219-B6FC-754C-92EE-CBB76981DCE4}" type="slidenum">
              <a:rPr lang="en-US" smtClean="0"/>
              <a:t>57</a:t>
            </a:fld>
            <a:endParaRPr lang="en-US"/>
          </a:p>
        </p:txBody>
      </p:sp>
    </p:spTree>
    <p:extLst>
      <p:ext uri="{BB962C8B-B14F-4D97-AF65-F5344CB8AC3E}">
        <p14:creationId xmlns:p14="http://schemas.microsoft.com/office/powerpoint/2010/main" val="934382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strategy is to find the maximum likelihood estimate of theta. </a:t>
            </a:r>
          </a:p>
          <a:p>
            <a:endParaRPr lang="en-US" dirty="0"/>
          </a:p>
          <a:p>
            <a:r>
              <a:rPr lang="en-US" dirty="0"/>
              <a:t>We can then plug in the maximum likelihood estimate of theta into the joint distribution p of x and y given theta and then find the MAP estimate of 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58</a:t>
            </a:fld>
            <a:endParaRPr lang="en-US"/>
          </a:p>
        </p:txBody>
      </p:sp>
    </p:spTree>
    <p:extLst>
      <p:ext uri="{BB962C8B-B14F-4D97-AF65-F5344CB8AC3E}">
        <p14:creationId xmlns:p14="http://schemas.microsoft.com/office/powerpoint/2010/main" val="9708411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2 is very similar to strategy 1, except that instead of using maximum likelihood to estimate theta, we estimate theta using MAP estimation.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then like before, we can then plug in the MAP estimate of theta into the joint distribution p of x and y given theta and then find the MAP estimate of y.</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59</a:t>
            </a:fld>
            <a:endParaRPr lang="en-US"/>
          </a:p>
        </p:txBody>
      </p:sp>
    </p:spTree>
    <p:extLst>
      <p:ext uri="{BB962C8B-B14F-4D97-AF65-F5344CB8AC3E}">
        <p14:creationId xmlns:p14="http://schemas.microsoft.com/office/powerpoint/2010/main" val="79694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Obviously “detection” or ”estimation” does not need to be probabilistic, but the world is uncertain. For example, our measuring instruments have noise, or unexpected things might happen in the world.</a:t>
            </a:r>
          </a:p>
          <a:p>
            <a:endParaRPr lang="en-US" sz="2400" dirty="0"/>
          </a:p>
          <a:p>
            <a:r>
              <a:rPr lang="en-US" sz="2400" dirty="0"/>
              <a:t>Therefore, we will focus on probabilistic signal detection or probabilistic estimation </a:t>
            </a:r>
          </a:p>
          <a:p>
            <a:endParaRPr lang="en-US" baseline="0" dirty="0"/>
          </a:p>
        </p:txBody>
      </p:sp>
      <p:sp>
        <p:nvSpPr>
          <p:cNvPr id="4" name="Slide Number Placeholder 3"/>
          <p:cNvSpPr>
            <a:spLocks noGrp="1"/>
          </p:cNvSpPr>
          <p:nvPr>
            <p:ph type="sldNum" sz="quarter" idx="10"/>
          </p:nvPr>
        </p:nvSpPr>
        <p:spPr/>
        <p:txBody>
          <a:bodyPr/>
          <a:lstStyle/>
          <a:p>
            <a:fld id="{EDA91989-084D-354B-9C9F-7206CFD54E5D}" type="slidenum">
              <a:rPr lang="en-US" smtClean="0"/>
              <a:t>6</a:t>
            </a:fld>
            <a:endParaRPr lang="en-US"/>
          </a:p>
        </p:txBody>
      </p:sp>
    </p:spTree>
    <p:extLst>
      <p:ext uri="{BB962C8B-B14F-4D97-AF65-F5344CB8AC3E}">
        <p14:creationId xmlns:p14="http://schemas.microsoft.com/office/powerpoint/2010/main" val="27048162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strategy is </a:t>
            </a:r>
            <a:r>
              <a:rPr lang="en-US" sz="1200" dirty="0">
                <a:solidFill>
                  <a:srgbClr val="0000FF"/>
                </a:solidFill>
              </a:rPr>
              <a:t>Posterior Predictive or Bayesian Model Averaging. The set up is a bit different, so we will discuss another time.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60</a:t>
            </a:fld>
            <a:endParaRPr lang="en-US"/>
          </a:p>
        </p:txBody>
      </p:sp>
    </p:spTree>
    <p:extLst>
      <p:ext uri="{BB962C8B-B14F-4D97-AF65-F5344CB8AC3E}">
        <p14:creationId xmlns:p14="http://schemas.microsoft.com/office/powerpoint/2010/main" val="2543650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it is now clear that the parameters of probability distributions can themselves be treated as random variables, which can then be estimated. </a:t>
            </a:r>
          </a:p>
          <a:p>
            <a:endParaRPr lang="en-US" dirty="0"/>
          </a:p>
          <a:p>
            <a:r>
              <a:rPr lang="en-US" dirty="0"/>
              <a:t>Let’s see how this is done for various distributions. </a:t>
            </a:r>
          </a:p>
        </p:txBody>
      </p:sp>
      <p:sp>
        <p:nvSpPr>
          <p:cNvPr id="4" name="Slide Number Placeholder 3"/>
          <p:cNvSpPr>
            <a:spLocks noGrp="1"/>
          </p:cNvSpPr>
          <p:nvPr>
            <p:ph type="sldNum" sz="quarter" idx="10"/>
          </p:nvPr>
        </p:nvSpPr>
        <p:spPr/>
        <p:txBody>
          <a:bodyPr/>
          <a:lstStyle/>
          <a:p>
            <a:fld id="{6C60E219-B6FC-754C-92EE-CBB76981DCE4}" type="slidenum">
              <a:rPr lang="en-US" smtClean="0"/>
              <a:t>61</a:t>
            </a:fld>
            <a:endParaRPr lang="en-US"/>
          </a:p>
        </p:txBody>
      </p:sp>
    </p:spTree>
    <p:extLst>
      <p:ext uri="{BB962C8B-B14F-4D97-AF65-F5344CB8AC3E}">
        <p14:creationId xmlns:p14="http://schemas.microsoft.com/office/powerpoint/2010/main" val="32462834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62</a:t>
            </a:fld>
            <a:endParaRPr lang="en-US"/>
          </a:p>
        </p:txBody>
      </p:sp>
    </p:spTree>
    <p:extLst>
      <p:ext uri="{BB962C8B-B14F-4D97-AF65-F5344CB8AC3E}">
        <p14:creationId xmlns:p14="http://schemas.microsoft.com/office/powerpoint/2010/main" val="29881641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a:t>
            </a:r>
            <a:r>
              <a:rPr lang="en-US" baseline="0" dirty="0"/>
              <a:t> we discuss the beta-binomial generative model?</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63</a:t>
            </a:fld>
            <a:endParaRPr lang="en-US"/>
          </a:p>
        </p:txBody>
      </p:sp>
    </p:spTree>
    <p:extLst>
      <p:ext uri="{BB962C8B-B14F-4D97-AF65-F5344CB8AC3E}">
        <p14:creationId xmlns:p14="http://schemas.microsoft.com/office/powerpoint/2010/main" val="8557514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toss</a:t>
            </a:r>
            <a:r>
              <a:rPr lang="en-US" baseline="0" dirty="0"/>
              <a:t> a coin N times. The resulting data consists of the number of tails N0, and the number of heads N1.</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Let theta be the probability of obtain a head in a single coin toss.</a:t>
            </a:r>
            <a:endParaRPr lang="en-US"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64</a:t>
            </a:fld>
            <a:endParaRPr lang="en-US"/>
          </a:p>
        </p:txBody>
      </p:sp>
    </p:spTree>
    <p:extLst>
      <p:ext uri="{BB962C8B-B14F-4D97-AF65-F5344CB8AC3E}">
        <p14:creationId xmlns:p14="http://schemas.microsoft.com/office/powerpoint/2010/main" val="1018593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probability of the data</a:t>
            </a:r>
            <a:r>
              <a:rPr lang="en-US" baseline="0" dirty="0"/>
              <a:t> given theta follows the binomial distribution with parameters N and theta.</a:t>
            </a:r>
          </a:p>
          <a:p>
            <a:endParaRPr lang="en-US" baseline="0" dirty="0"/>
          </a:p>
          <a:p>
            <a:r>
              <a:rPr lang="en-US" baseline="0" dirty="0"/>
              <a:t>The formula for the binomial likelihood is N choose N1 TIMES theta to the power of N1 TIMES 1 – theta to the power of N0.</a:t>
            </a:r>
          </a:p>
          <a:p>
            <a:endParaRPr lang="en-US" baseline="0" dirty="0"/>
          </a:p>
          <a:p>
            <a:r>
              <a:rPr lang="en-US" baseline="0" dirty="0"/>
              <a:t>So far so good?</a:t>
            </a:r>
          </a:p>
          <a:p>
            <a:endParaRPr lang="en-US" baseline="0" dirty="0"/>
          </a:p>
          <a:p>
            <a:r>
              <a:rPr lang="en-US" baseline="0" dirty="0"/>
              <a:t>Now theta is the parameter of the binomial distribution.</a:t>
            </a:r>
          </a:p>
        </p:txBody>
      </p:sp>
      <p:sp>
        <p:nvSpPr>
          <p:cNvPr id="4" name="Slide Number Placeholder 3"/>
          <p:cNvSpPr>
            <a:spLocks noGrp="1"/>
          </p:cNvSpPr>
          <p:nvPr>
            <p:ph type="sldNum" sz="quarter" idx="10"/>
          </p:nvPr>
        </p:nvSpPr>
        <p:spPr/>
        <p:txBody>
          <a:bodyPr/>
          <a:lstStyle/>
          <a:p>
            <a:fld id="{6C60E219-B6FC-754C-92EE-CBB76981DCE4}" type="slidenum">
              <a:rPr lang="en-US" smtClean="0"/>
              <a:t>65</a:t>
            </a:fld>
            <a:endParaRPr lang="en-US"/>
          </a:p>
        </p:txBody>
      </p:sp>
    </p:spTree>
    <p:extLst>
      <p:ext uri="{BB962C8B-B14F-4D97-AF65-F5344CB8AC3E}">
        <p14:creationId xmlns:p14="http://schemas.microsoft.com/office/powerpoint/2010/main" val="10182168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model theta as a random variable. In particular, let’s assume a beta prior probability distribution on theta. </a:t>
            </a:r>
          </a:p>
          <a:p>
            <a:endParaRPr lang="en-US" dirty="0"/>
          </a:p>
          <a:p>
            <a:r>
              <a:rPr lang="en-US" dirty="0"/>
              <a:t>The beta distribution has two parameters a and b. Both a and b are greater than 0. They have a special name, called hyperparameters of the prior probability distribution.</a:t>
            </a:r>
          </a:p>
          <a:p>
            <a:endParaRPr lang="en-US" dirty="0"/>
          </a:p>
          <a:p>
            <a:r>
              <a:rPr lang="en-US" dirty="0"/>
              <a:t>So p of theta GIVEN a and b is equal to the Beta distribution of theta GIVEN a and b. </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66</a:t>
            </a:fld>
            <a:endParaRPr lang="en-US"/>
          </a:p>
        </p:txBody>
      </p:sp>
    </p:spTree>
    <p:extLst>
      <p:ext uri="{BB962C8B-B14F-4D97-AF65-F5344CB8AC3E}">
        <p14:creationId xmlns:p14="http://schemas.microsoft.com/office/powerpoint/2010/main" val="39695965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equal to </a:t>
            </a:r>
            <a:r>
              <a:rPr lang="en-US" baseline="0" dirty="0"/>
              <a:t>theta to the power of a – 1 TIMES 1 – theta to the POWER of b – 1. </a:t>
            </a:r>
          </a:p>
          <a:p>
            <a:endParaRPr lang="en-US" baseline="0" dirty="0"/>
          </a:p>
          <a:p>
            <a:r>
              <a:rPr lang="en-US" baseline="0" dirty="0"/>
              <a:t>The term B(a, b) is a normalization constant, which ensures the integral of this probability distribution with respect to theta is equal to 1. </a:t>
            </a:r>
            <a:endParaRPr lang="en-US" dirty="0"/>
          </a:p>
          <a:p>
            <a:endParaRPr lang="en-US" dirty="0"/>
          </a:p>
          <a:p>
            <a:endParaRPr lang="en-US" baseline="0" dirty="0"/>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67</a:t>
            </a:fld>
            <a:endParaRPr lang="en-US"/>
          </a:p>
        </p:txBody>
      </p:sp>
    </p:spTree>
    <p:extLst>
      <p:ext uri="{BB962C8B-B14F-4D97-AF65-F5344CB8AC3E}">
        <p14:creationId xmlns:p14="http://schemas.microsoft.com/office/powerpoint/2010/main" val="12844236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B of a and b can be written in terms of the Gamma function, which is defined here. </a:t>
            </a:r>
            <a:endParaRPr lang="en-US" dirty="0"/>
          </a:p>
          <a:p>
            <a:endParaRPr lang="en-US"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68</a:t>
            </a:fld>
            <a:endParaRPr lang="en-US"/>
          </a:p>
        </p:txBody>
      </p:sp>
    </p:spTree>
    <p:extLst>
      <p:ext uri="{BB962C8B-B14F-4D97-AF65-F5344CB8AC3E}">
        <p14:creationId xmlns:p14="http://schemas.microsoft.com/office/powerpoint/2010/main" val="5948236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see that the binomial and beta distributions look very similar. Theta to the POWER of something TIMES (1 – theta) to the power of something. The difference is that N1 and N0 are integers while a and b can be non-integers.</a:t>
            </a:r>
          </a:p>
          <a:p>
            <a:endParaRPr lang="en-US" baseline="0" dirty="0"/>
          </a:p>
          <a:p>
            <a:r>
              <a:rPr lang="en-US" baseline="0" dirty="0"/>
              <a:t>This is NOT an accident. The importance will be seen soon.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69</a:t>
            </a:fld>
            <a:endParaRPr lang="en-US"/>
          </a:p>
        </p:txBody>
      </p:sp>
    </p:spTree>
    <p:extLst>
      <p:ext uri="{BB962C8B-B14F-4D97-AF65-F5344CB8AC3E}">
        <p14:creationId xmlns:p14="http://schemas.microsoft.com/office/powerpoint/2010/main" val="1824941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will now introduce two well known probabilistic estimation approaches: </a:t>
            </a:r>
            <a:r>
              <a:rPr lang="en-US" baseline="0" dirty="0"/>
              <a:t>MAP and ML estimation</a:t>
            </a:r>
          </a:p>
          <a:p>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7</a:t>
            </a:fld>
            <a:endParaRPr lang="en-US"/>
          </a:p>
        </p:txBody>
      </p:sp>
    </p:spTree>
    <p:extLst>
      <p:ext uri="{BB962C8B-B14F-4D97-AF65-F5344CB8AC3E}">
        <p14:creationId xmlns:p14="http://schemas.microsoft.com/office/powerpoint/2010/main" val="2681504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visualization of the beta distribution with different values of a and b.</a:t>
            </a:r>
          </a:p>
          <a:p>
            <a:endParaRPr lang="en-US" dirty="0"/>
          </a:p>
          <a:p>
            <a:r>
              <a:rPr lang="en-US" dirty="0"/>
              <a:t>When a and</a:t>
            </a:r>
            <a:r>
              <a:rPr lang="en-US" baseline="0" dirty="0"/>
              <a:t> b are 1, then we get the red line, which is a uniform distribution. </a:t>
            </a:r>
          </a:p>
          <a:p>
            <a:endParaRPr lang="en-US" baseline="0" dirty="0"/>
          </a:p>
          <a:p>
            <a:r>
              <a:rPr lang="en-US" baseline="0" dirty="0"/>
              <a:t>If a and b are less than 1, then we get the blue line, where low and high theta are more likely than intermediate values of theta. So this means that we are likely to get a coin that is either biased towards heads or biased towards tails.</a:t>
            </a:r>
          </a:p>
          <a:p>
            <a:endParaRPr lang="en-US" baseline="0" dirty="0"/>
          </a:p>
          <a:p>
            <a:r>
              <a:rPr lang="en-US" baseline="0" dirty="0"/>
              <a:t>If a and b are greater than 1, we get the green and black lines, where low theta and high theta are less likely than intermediate values. </a:t>
            </a:r>
          </a:p>
          <a:p>
            <a:endParaRPr lang="en-US" baseline="0" dirty="0"/>
          </a:p>
          <a:p>
            <a:r>
              <a:rPr lang="en-US" baseline="0" dirty="0"/>
              <a:t>If a is greater than b, then we get something like the green line where theta is likely to be greater than 0.5, so the coin is more likely to be biased towards generating more heads.</a:t>
            </a:r>
          </a:p>
          <a:p>
            <a:endParaRPr lang="en-US" baseline="0" dirty="0"/>
          </a:p>
          <a:p>
            <a:r>
              <a:rPr lang="en-US" baseline="0" dirty="0"/>
              <a:t>If b is greater than a, then we get something like the black line where theta is likely to be less than 0.5, so the coin is more likely to be biased towards generating more tails.</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70</a:t>
            </a:fld>
            <a:endParaRPr lang="en-US"/>
          </a:p>
        </p:txBody>
      </p:sp>
    </p:spTree>
    <p:extLst>
      <p:ext uri="{BB962C8B-B14F-4D97-AF65-F5344CB8AC3E}">
        <p14:creationId xmlns:p14="http://schemas.microsoft.com/office/powerpoint/2010/main" val="243541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posterior p(theta | D) is equal to p(D | theta) TIMES p(theta) DIVIDED by p(D).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71</a:t>
            </a:fld>
            <a:endParaRPr lang="en-US"/>
          </a:p>
        </p:txBody>
      </p:sp>
    </p:spTree>
    <p:extLst>
      <p:ext uri="{BB962C8B-B14F-4D97-AF65-F5344CB8AC3E}">
        <p14:creationId xmlns:p14="http://schemas.microsoft.com/office/powerpoint/2010/main" val="38875540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P(D | theta)</a:t>
            </a:r>
            <a:r>
              <a:rPr lang="en-US" baseline="0" dirty="0"/>
              <a:t> is the binomial distribution, which is N choose N1 TIMES theta to the power of N1 TIMES (1 – THETA) to the POWER of N0.</a:t>
            </a:r>
          </a:p>
          <a:p>
            <a:endParaRPr lang="en-US" baseline="0" dirty="0"/>
          </a:p>
          <a:p>
            <a:r>
              <a:rPr lang="en-US" baseline="0" dirty="0"/>
              <a:t>And p(theta) is the beta distribution. 1 DIVIDED by B(a, b) TIMES theta to the power of a -1 TIMES (1 – THETA) to the power of b – 1.</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72</a:t>
            </a:fld>
            <a:endParaRPr lang="en-US"/>
          </a:p>
        </p:txBody>
      </p:sp>
    </p:spTree>
    <p:extLst>
      <p:ext uri="{BB962C8B-B14F-4D97-AF65-F5344CB8AC3E}">
        <p14:creationId xmlns:p14="http://schemas.microsoft.com/office/powerpoint/2010/main" val="5487168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Let’s collect all the theta terms, we have theta to the POWER of N1 TIMES theta to the power of a – 1,</a:t>
            </a:r>
            <a:r>
              <a:rPr lang="en-US" baseline="0" dirty="0"/>
              <a:t> giving us theta to the power of N1 + a – 1. </a:t>
            </a:r>
            <a:endParaRPr lang="en-US" dirty="0"/>
          </a:p>
          <a:p>
            <a:endParaRPr lang="en-US" dirty="0"/>
          </a:p>
          <a:p>
            <a:r>
              <a:rPr lang="en-US" dirty="0"/>
              <a:t>Collecting all the 1- theta terms, we have 1 - theta to the POWER of N0 TIMES (1 – theta) to the power of b – 1 which</a:t>
            </a:r>
            <a:r>
              <a:rPr lang="en-US" baseline="0" dirty="0"/>
              <a:t> gives us (1 – theta) to the power of N0 + b – 1. </a:t>
            </a:r>
          </a:p>
          <a:p>
            <a:endParaRPr lang="en-US" baseline="0" dirty="0"/>
          </a:p>
          <a:p>
            <a:r>
              <a:rPr lang="en-US" baseline="0" dirty="0"/>
              <a:t>The remaining terms are N choose N1, 1 divided by B(a, b) and the evidence p(D).</a:t>
            </a:r>
          </a:p>
          <a:p>
            <a:endParaRPr lang="en-US" baseline="0" dirty="0"/>
          </a:p>
          <a:p>
            <a:r>
              <a:rPr lang="en-US" baseline="0" dirty="0"/>
              <a:t>As we can see, the form of this equation is the same as the beta distribution. Theta to the power of something -1 TIMES (1 – theta) to the power of something – 1. So this is almost like a beta distribution with parameters N1+a and parameters N0+b. </a:t>
            </a:r>
          </a:p>
          <a:p>
            <a:endParaRPr lang="en-US" baseline="0" dirty="0"/>
          </a:p>
          <a:p>
            <a:r>
              <a:rPr lang="en-US" baseline="0" dirty="0"/>
              <a:t>What we lack is the term 1 divided by B(N1+a, N0+b).</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73</a:t>
            </a:fld>
            <a:endParaRPr lang="en-US"/>
          </a:p>
        </p:txBody>
      </p:sp>
    </p:spTree>
    <p:extLst>
      <p:ext uri="{BB962C8B-B14F-4D97-AF65-F5344CB8AC3E}">
        <p14:creationId xmlns:p14="http://schemas.microsoft.com/office/powerpoint/2010/main" val="12370342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Which we introduce</a:t>
            </a:r>
            <a:r>
              <a:rPr lang="en-US" baseline="0" dirty="0"/>
              <a:t> here, B(N1+a, N0+b) divided by B(N1+a, N0+b) is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74</a:t>
            </a:fld>
            <a:endParaRPr lang="en-US"/>
          </a:p>
        </p:txBody>
      </p:sp>
    </p:spTree>
    <p:extLst>
      <p:ext uri="{BB962C8B-B14F-4D97-AF65-F5344CB8AC3E}">
        <p14:creationId xmlns:p14="http://schemas.microsoft.com/office/powerpoint/2010/main" val="12370342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can group the</a:t>
            </a:r>
            <a:r>
              <a:rPr lang="en-US" baseline="0" dirty="0"/>
              <a:t> theta terms and the denominator into a beta distribution with parameters N1+a and N0+b.</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Let’s collect these remaining terms as kappa. </a:t>
            </a:r>
            <a:r>
              <a:rPr lang="en-US" baseline="0" dirty="0"/>
              <a:t>Kappa is a function of N0, N1, a and b, but is independent of theta.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so the posterior consists of kappa TIMES the beta distribution divided by the evidence.</a:t>
            </a:r>
            <a:endParaRPr lang="en-US" dirty="0"/>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75</a:t>
            </a:fld>
            <a:endParaRPr lang="en-US"/>
          </a:p>
        </p:txBody>
      </p:sp>
    </p:spTree>
    <p:extLst>
      <p:ext uri="{BB962C8B-B14F-4D97-AF65-F5344CB8AC3E}">
        <p14:creationId xmlns:p14="http://schemas.microsoft.com/office/powerpoint/2010/main" val="28403385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Kappa is equal to p(D)</a:t>
            </a:r>
            <a:r>
              <a:rPr lang="en-US" baseline="0" dirty="0"/>
              <a:t> and so they cancel, resulting in the </a:t>
            </a:r>
            <a:r>
              <a:rPr lang="en-US" dirty="0"/>
              <a:t>Beta distribution of theta with parameters N1+a and N0 + b</a:t>
            </a:r>
          </a:p>
          <a:p>
            <a:endParaRPr lang="en-US" baseline="0" dirty="0"/>
          </a:p>
          <a:p>
            <a:r>
              <a:rPr lang="en-US" baseline="0" dirty="0"/>
              <a:t>Why is Kappa equal to p(D)?</a:t>
            </a:r>
          </a:p>
          <a:p>
            <a:endParaRPr lang="en-US" baseline="0" dirty="0"/>
          </a:p>
          <a:p>
            <a:r>
              <a:rPr lang="en-US" baseline="0" dirty="0"/>
              <a:t>To see this, let’s integrate the both sides of the equal sign with theta. If we integrate the left hand side p(theta | D) with respect to theta, we get 1. </a:t>
            </a:r>
          </a:p>
          <a:p>
            <a:endParaRPr lang="en-US" baseline="0" dirty="0"/>
          </a:p>
          <a:p>
            <a:r>
              <a:rPr lang="en-US" baseline="0" dirty="0"/>
              <a:t>If we integrate the right hand side with respect to theta, we get kappa divided by p(D). Therefore kappa is equal to p(D). </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76</a:t>
            </a:fld>
            <a:endParaRPr lang="en-US"/>
          </a:p>
        </p:txBody>
      </p:sp>
    </p:spTree>
    <p:extLst>
      <p:ext uri="{BB962C8B-B14F-4D97-AF65-F5344CB8AC3E}">
        <p14:creationId xmlns:p14="http://schemas.microsoft.com/office/powerpoint/2010/main" val="28403385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a:t>
            </a:r>
            <a:r>
              <a:rPr lang="en-US" baseline="0" dirty="0"/>
              <a:t> </a:t>
            </a:r>
            <a:r>
              <a:rPr lang="en-US" dirty="0"/>
              <a:t>the parameters of the posterior</a:t>
            </a:r>
            <a:r>
              <a:rPr lang="en-US" baseline="0" dirty="0"/>
              <a:t> are obtained by adding the prior </a:t>
            </a:r>
            <a:r>
              <a:rPr lang="en-US" baseline="0" dirty="0" err="1"/>
              <a:t>hyperparameters</a:t>
            </a:r>
            <a:r>
              <a:rPr lang="en-US" baseline="0" dirty="0"/>
              <a:t> a and b to the observed counts N1 and N0. </a:t>
            </a:r>
          </a:p>
          <a:p>
            <a:endParaRPr lang="en-US" baseline="0" dirty="0"/>
          </a:p>
          <a:p>
            <a:r>
              <a:rPr lang="en-US" baseline="0" dirty="0"/>
              <a:t>Therefore we call a and b </a:t>
            </a:r>
            <a:r>
              <a:rPr lang="en-US" baseline="0" dirty="0" err="1"/>
              <a:t>pseudocounts</a:t>
            </a:r>
            <a:r>
              <a:rPr lang="en-US" baseline="0" dirty="0"/>
              <a:t>.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77</a:t>
            </a:fld>
            <a:endParaRPr lang="en-US"/>
          </a:p>
        </p:txBody>
      </p:sp>
    </p:spTree>
    <p:extLst>
      <p:ext uri="{BB962C8B-B14F-4D97-AF65-F5344CB8AC3E}">
        <p14:creationId xmlns:p14="http://schemas.microsoft.com/office/powerpoint/2010/main" val="26472578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posterior</a:t>
            </a:r>
            <a:r>
              <a:rPr lang="en-US" baseline="0" dirty="0"/>
              <a:t> is the same form as the prior, so we say that beta is a conjugate prior of the binomial distribution.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78</a:t>
            </a:fld>
            <a:endParaRPr lang="en-US"/>
          </a:p>
        </p:txBody>
      </p:sp>
    </p:spTree>
    <p:extLst>
      <p:ext uri="{BB962C8B-B14F-4D97-AF65-F5344CB8AC3E}">
        <p14:creationId xmlns:p14="http://schemas.microsoft.com/office/powerpoint/2010/main" val="13020748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plots of beta prior, binomial likelihood and beta</a:t>
            </a:r>
            <a:r>
              <a:rPr lang="en-US" baseline="0" dirty="0"/>
              <a:t> </a:t>
            </a:r>
            <a:r>
              <a:rPr lang="en-US" dirty="0"/>
              <a:t>posterior.</a:t>
            </a:r>
          </a:p>
          <a:p>
            <a:endParaRPr lang="en-US" dirty="0"/>
          </a:p>
          <a:p>
            <a:r>
              <a:rPr lang="en-US" dirty="0"/>
              <a:t>The red lines are the prior, black lines are the likelihood,</a:t>
            </a:r>
            <a:r>
              <a:rPr lang="en-US" baseline="0" dirty="0"/>
              <a:t> </a:t>
            </a:r>
            <a:r>
              <a:rPr lang="en-US" dirty="0"/>
              <a:t>blue lines are the posterior. </a:t>
            </a:r>
          </a:p>
          <a:p>
            <a:endParaRPr lang="en-US" dirty="0"/>
          </a:p>
          <a:p>
            <a:r>
              <a:rPr lang="en-US" dirty="0"/>
              <a:t>Observe that the blue</a:t>
            </a:r>
            <a:r>
              <a:rPr lang="en-US" baseline="0" dirty="0"/>
              <a:t> line (the posterior) tends to fall between the black and red curves. That’s because the posterior has to trade off between our prior beliefs and the observed data. </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79</a:t>
            </a:fld>
            <a:endParaRPr lang="en-US"/>
          </a:p>
        </p:txBody>
      </p:sp>
    </p:spTree>
    <p:extLst>
      <p:ext uri="{BB962C8B-B14F-4D97-AF65-F5344CB8AC3E}">
        <p14:creationId xmlns:p14="http://schemas.microsoft.com/office/powerpoint/2010/main" val="2120887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let me explain argmax and </a:t>
            </a:r>
            <a:r>
              <a:rPr lang="en-US" dirty="0" err="1"/>
              <a:t>argmin</a:t>
            </a:r>
            <a:r>
              <a:rPr lang="en-US" dirty="0"/>
              <a:t>.</a:t>
            </a:r>
          </a:p>
          <a:p>
            <a:endParaRPr lang="en-US" dirty="0"/>
          </a:p>
          <a:p>
            <a:r>
              <a:rPr lang="en-US" dirty="0"/>
              <a:t>Argmax over x of the function f(x) is the value of x for which f(x) is the largest.</a:t>
            </a:r>
          </a:p>
        </p:txBody>
      </p:sp>
      <p:sp>
        <p:nvSpPr>
          <p:cNvPr id="4" name="Slide Number Placeholder 3"/>
          <p:cNvSpPr>
            <a:spLocks noGrp="1"/>
          </p:cNvSpPr>
          <p:nvPr>
            <p:ph type="sldNum" sz="quarter" idx="10"/>
          </p:nvPr>
        </p:nvSpPr>
        <p:spPr/>
        <p:txBody>
          <a:bodyPr/>
          <a:lstStyle/>
          <a:p>
            <a:fld id="{EDA91989-084D-354B-9C9F-7206CFD54E5D}" type="slidenum">
              <a:rPr lang="en-US" smtClean="0"/>
              <a:t>8</a:t>
            </a:fld>
            <a:endParaRPr lang="en-US"/>
          </a:p>
        </p:txBody>
      </p:sp>
    </p:spTree>
    <p:extLst>
      <p:ext uri="{BB962C8B-B14F-4D97-AF65-F5344CB8AC3E}">
        <p14:creationId xmlns:p14="http://schemas.microsoft.com/office/powerpoint/2010/main" val="39215482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derive the MAP and ML estimates for</a:t>
            </a:r>
            <a:r>
              <a:rPr lang="en-US" baseline="0" dirty="0"/>
              <a:t> the beta-binomial model. </a:t>
            </a:r>
          </a:p>
          <a:p>
            <a:endParaRPr lang="en-US" baseline="0" dirty="0"/>
          </a:p>
          <a:p>
            <a:r>
              <a:rPr lang="en-US" baseline="0" dirty="0"/>
              <a:t>For a beta distribution with parameters c and d, the mode of the distribution is c – 1 DIVIDED by c + d – 2. </a:t>
            </a:r>
          </a:p>
          <a:p>
            <a:endParaRPr lang="en-US" baseline="0" dirty="0"/>
          </a:p>
          <a:p>
            <a:r>
              <a:rPr lang="en-US" baseline="0" dirty="0"/>
              <a:t>Beta is a standard probability distribution, this information can be found on </a:t>
            </a:r>
            <a:r>
              <a:rPr lang="en-US" baseline="0" dirty="0" err="1"/>
              <a:t>wikipedia</a:t>
            </a:r>
            <a:r>
              <a:rPr lang="en-US" baseline="0" dirty="0"/>
              <a:t>. Or we can derive it using standard calculus. This is actually a problem in this week’s assignment.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80</a:t>
            </a:fld>
            <a:endParaRPr lang="en-US"/>
          </a:p>
        </p:txBody>
      </p:sp>
    </p:spTree>
    <p:extLst>
      <p:ext uri="{BB962C8B-B14F-4D97-AF65-F5344CB8AC3E}">
        <p14:creationId xmlns:p14="http://schemas.microsoft.com/office/powerpoint/2010/main" val="28288797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shown that the posterior distribution P(theta</a:t>
            </a:r>
            <a:r>
              <a:rPr lang="en-US" baseline="0" dirty="0"/>
              <a:t> | D) is a beta distribution with parameters N1 + a, and N0 + b</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81</a:t>
            </a:fld>
            <a:endParaRPr lang="en-US"/>
          </a:p>
        </p:txBody>
      </p:sp>
    </p:spTree>
    <p:extLst>
      <p:ext uri="{BB962C8B-B14F-4D97-AF65-F5344CB8AC3E}">
        <p14:creationId xmlns:p14="http://schemas.microsoft.com/office/powerpoint/2010/main" val="19939625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estimate</a:t>
            </a:r>
            <a:r>
              <a:rPr lang="en-US" baseline="0" dirty="0"/>
              <a:t> of theta is the value of theta that maximizes the posterior p(theta | D). In other words, the MAP estimate is the mode of the posterior distribution.</a:t>
            </a:r>
          </a:p>
          <a:p>
            <a:endParaRPr lang="en-US" baseline="0" dirty="0"/>
          </a:p>
          <a:p>
            <a:r>
              <a:rPr lang="en-US" baseline="0" dirty="0"/>
              <a:t>So we plug in c to be N1 + a and plug in d to be N0 + b, and so the MAP estimate of theta is N1 + a -1 DIVIDED by N + a + b – 2.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82</a:t>
            </a:fld>
            <a:endParaRPr lang="en-US"/>
          </a:p>
        </p:txBody>
      </p:sp>
    </p:spTree>
    <p:extLst>
      <p:ext uri="{BB962C8B-B14F-4D97-AF65-F5344CB8AC3E}">
        <p14:creationId xmlns:p14="http://schemas.microsoft.com/office/powerpoint/2010/main" val="1665505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ML estimate, we set the prior to be uniform distribution,</a:t>
            </a:r>
            <a:r>
              <a:rPr lang="en-US" baseline="0" dirty="0"/>
              <a:t> which corresponds to a and b to be 1.</a:t>
            </a:r>
            <a:endParaRPr lang="en-US" dirty="0"/>
          </a:p>
          <a:p>
            <a:endParaRPr lang="en-US" baseline="0" dirty="0"/>
          </a:p>
          <a:p>
            <a:r>
              <a:rPr lang="en-US" baseline="0" dirty="0"/>
              <a:t>And so the ML estimate is N1 divided by N, which is the fraction of heads observed in the coin tosses.</a:t>
            </a:r>
          </a:p>
          <a:p>
            <a:endParaRPr lang="en-US" baseline="0" dirty="0"/>
          </a:p>
          <a:p>
            <a:r>
              <a:rPr lang="en-US" baseline="0" dirty="0"/>
              <a:t>I will now show that the MAP estimate is the tradeoff between the ML estimate and our prior.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83</a:t>
            </a:fld>
            <a:endParaRPr lang="en-US"/>
          </a:p>
        </p:txBody>
      </p:sp>
    </p:spTree>
    <p:extLst>
      <p:ext uri="{BB962C8B-B14F-4D97-AF65-F5344CB8AC3E}">
        <p14:creationId xmlns:p14="http://schemas.microsoft.com/office/powerpoint/2010/main" val="40546512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MAP and ML estimates from</a:t>
            </a:r>
            <a:r>
              <a:rPr lang="en-US" baseline="0" dirty="0"/>
              <a:t> </a:t>
            </a:r>
            <a:r>
              <a:rPr lang="en-US" dirty="0"/>
              <a:t>the previous</a:t>
            </a:r>
            <a:r>
              <a:rPr lang="en-US" baseline="0" dirty="0"/>
              <a:t> slide.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84</a:t>
            </a:fld>
            <a:endParaRPr lang="en-US"/>
          </a:p>
        </p:txBody>
      </p:sp>
    </p:spTree>
    <p:extLst>
      <p:ext uri="{BB962C8B-B14F-4D97-AF65-F5344CB8AC3E}">
        <p14:creationId xmlns:p14="http://schemas.microsoft.com/office/powerpoint/2010/main" val="24494371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m0 equal a – 1 divided by a + b – 2. This corresponds to the mode of our prior distribution. </a:t>
            </a:r>
          </a:p>
          <a:p>
            <a:endParaRPr lang="en-US" dirty="0"/>
          </a:p>
          <a:p>
            <a:r>
              <a:rPr lang="en-US" dirty="0"/>
              <a:t>Let alpha0</a:t>
            </a:r>
            <a:r>
              <a:rPr lang="en-US" baseline="0" dirty="0"/>
              <a:t> be equal to a + b – 2. We can also think of alpha0 as </a:t>
            </a:r>
            <a:r>
              <a:rPr lang="en-US" baseline="0" dirty="0" err="1"/>
              <a:t>pseudocounts</a:t>
            </a:r>
            <a:r>
              <a:rPr lang="en-U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85</a:t>
            </a:fld>
            <a:endParaRPr lang="en-US"/>
          </a:p>
        </p:txBody>
      </p:sp>
    </p:spTree>
    <p:extLst>
      <p:ext uri="{BB962C8B-B14F-4D97-AF65-F5344CB8AC3E}">
        <p14:creationId xmlns:p14="http://schemas.microsoft.com/office/powerpoint/2010/main" val="1398288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MAP estimate is N1 + a – 1 DIVIDED by N + a + b – 2.</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86</a:t>
            </a:fld>
            <a:endParaRPr lang="en-US"/>
          </a:p>
        </p:txBody>
      </p:sp>
    </p:spTree>
    <p:extLst>
      <p:ext uri="{BB962C8B-B14F-4D97-AF65-F5344CB8AC3E}">
        <p14:creationId xmlns:p14="http://schemas.microsoft.com/office/powerpoint/2010/main" val="708069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Notice that if we multiply m0 and alpha 0, the term a+b-2 is canceled out, so we are left with a – 1. Therefore, we can replace a – 1 with m0 TIMES alpha 0.</a:t>
            </a:r>
          </a:p>
          <a:p>
            <a:endParaRPr lang="en-US" baseline="0" dirty="0"/>
          </a:p>
          <a:p>
            <a:r>
              <a:rPr lang="en-US" baseline="0" dirty="0"/>
              <a:t>And we can replace a + b – 2 with alpha0.</a:t>
            </a:r>
          </a:p>
          <a:p>
            <a:endParaRPr lang="en-US" baseline="0" dirty="0"/>
          </a:p>
          <a:p>
            <a:r>
              <a:rPr lang="en-US" baseline="0" dirty="0"/>
              <a:t>So we end up with N1 + m0 TIMES alpha 0 DIVIDED by N + alpha0.</a:t>
            </a:r>
          </a:p>
        </p:txBody>
      </p:sp>
      <p:sp>
        <p:nvSpPr>
          <p:cNvPr id="4" name="Slide Number Placeholder 3"/>
          <p:cNvSpPr>
            <a:spLocks noGrp="1"/>
          </p:cNvSpPr>
          <p:nvPr>
            <p:ph type="sldNum" sz="quarter" idx="10"/>
          </p:nvPr>
        </p:nvSpPr>
        <p:spPr/>
        <p:txBody>
          <a:bodyPr/>
          <a:lstStyle/>
          <a:p>
            <a:fld id="{6C60E219-B6FC-754C-92EE-CBB76981DCE4}" type="slidenum">
              <a:rPr lang="en-US" smtClean="0"/>
              <a:t>87</a:t>
            </a:fld>
            <a:endParaRPr lang="en-US"/>
          </a:p>
        </p:txBody>
      </p:sp>
    </p:spTree>
    <p:extLst>
      <p:ext uri="{BB962C8B-B14F-4D97-AF65-F5344CB8AC3E}">
        <p14:creationId xmlns:p14="http://schemas.microsoft.com/office/powerpoint/2010/main" val="708069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split the numerator into two terms. N1 is equal to N TIMES N1 divided by N. Therefore N1 divided by N + alpha0 is equal to N divided by N + alpha0 TIMES N1 divided by N. </a:t>
            </a:r>
            <a:endParaRPr lang="en-US" dirty="0"/>
          </a:p>
          <a:p>
            <a:endParaRPr lang="en-US" dirty="0"/>
          </a:p>
          <a:p>
            <a:r>
              <a:rPr lang="en-US" dirty="0"/>
              <a:t>Similarly the second term becomes alpha0 DIVIDED by N + alpha0</a:t>
            </a:r>
            <a:r>
              <a:rPr lang="en-US" baseline="0" dirty="0"/>
              <a:t> TIMES m0</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88</a:t>
            </a:fld>
            <a:endParaRPr lang="en-US"/>
          </a:p>
        </p:txBody>
      </p:sp>
    </p:spTree>
    <p:extLst>
      <p:ext uri="{BB962C8B-B14F-4D97-AF65-F5344CB8AC3E}">
        <p14:creationId xmlns:p14="http://schemas.microsoft.com/office/powerpoint/2010/main" val="22374433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define lambda to be equal to alpha0 DIVIDED by N + alpha 0. </a:t>
            </a:r>
            <a:r>
              <a:rPr lang="en-US" baseline="0" dirty="0"/>
              <a:t>m0.</a:t>
            </a:r>
            <a:endParaRPr lang="en-US" dirty="0"/>
          </a:p>
          <a:p>
            <a:endParaRPr lang="en-US" dirty="0"/>
          </a:p>
          <a:p>
            <a:r>
              <a:rPr lang="en-US" dirty="0"/>
              <a:t>Then the MAP estimate of theta is (1 – lambda)</a:t>
            </a:r>
            <a:r>
              <a:rPr lang="en-US" baseline="0" dirty="0"/>
              <a:t> TIMES ML estimate + lambda TIMES the prior mode m0.</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89</a:t>
            </a:fld>
            <a:endParaRPr lang="en-US"/>
          </a:p>
        </p:txBody>
      </p:sp>
    </p:spTree>
    <p:extLst>
      <p:ext uri="{BB962C8B-B14F-4D97-AF65-F5344CB8AC3E}">
        <p14:creationId xmlns:p14="http://schemas.microsoft.com/office/powerpoint/2010/main" val="927939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Argmin</a:t>
            </a:r>
            <a:r>
              <a:rPr lang="en-US" dirty="0"/>
              <a:t> over x of f(x)</a:t>
            </a:r>
            <a:r>
              <a:rPr lang="en-US" baseline="0" dirty="0"/>
              <a:t> is the value of x for which f(x) is the smallest.</a:t>
            </a:r>
            <a:endParaRPr lang="en-US" dirty="0"/>
          </a:p>
        </p:txBody>
      </p:sp>
      <p:sp>
        <p:nvSpPr>
          <p:cNvPr id="4" name="Slide Number Placeholder 3"/>
          <p:cNvSpPr>
            <a:spLocks noGrp="1"/>
          </p:cNvSpPr>
          <p:nvPr>
            <p:ph type="sldNum" sz="quarter" idx="10"/>
          </p:nvPr>
        </p:nvSpPr>
        <p:spPr/>
        <p:txBody>
          <a:bodyPr/>
          <a:lstStyle/>
          <a:p>
            <a:fld id="{EDA91989-084D-354B-9C9F-7206CFD54E5D}" type="slidenum">
              <a:rPr lang="en-US" smtClean="0"/>
              <a:t>9</a:t>
            </a:fld>
            <a:endParaRPr lang="en-US"/>
          </a:p>
        </p:txBody>
      </p:sp>
    </p:spTree>
    <p:extLst>
      <p:ext uri="{BB962C8B-B14F-4D97-AF65-F5344CB8AC3E}">
        <p14:creationId xmlns:p14="http://schemas.microsoft.com/office/powerpoint/2010/main" val="17399623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MAP estimate</a:t>
            </a:r>
            <a:r>
              <a:rPr lang="en-US" baseline="0" dirty="0"/>
              <a:t> of theta is a convex combination of ML estimate and prior mode.</a:t>
            </a:r>
          </a:p>
          <a:p>
            <a:endParaRPr lang="en-US" baseline="0" dirty="0"/>
          </a:p>
          <a:p>
            <a:r>
              <a:rPr lang="en-US" baseline="0" dirty="0"/>
              <a:t>When alpha0 is small, the prior is weak and so lambda is small and so the MAP estimate is close to the ML estimate.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90</a:t>
            </a:fld>
            <a:endParaRPr lang="en-US"/>
          </a:p>
        </p:txBody>
      </p:sp>
    </p:spTree>
    <p:extLst>
      <p:ext uri="{BB962C8B-B14F-4D97-AF65-F5344CB8AC3E}">
        <p14:creationId xmlns:p14="http://schemas.microsoft.com/office/powerpoint/2010/main" val="39474072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N goes to infinity, lambda also tends to 0, and so the MAP estimate tends towards the ML estimate. </a:t>
            </a:r>
          </a:p>
          <a:p>
            <a:endParaRPr lang="en-US" baseline="0" dirty="0"/>
          </a:p>
          <a:p>
            <a:r>
              <a:rPr lang="en-US" baseline="0" dirty="0"/>
              <a:t>&lt;QUESTIONS?&gt;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91</a:t>
            </a:fld>
            <a:endParaRPr lang="en-US"/>
          </a:p>
        </p:txBody>
      </p:sp>
    </p:spTree>
    <p:extLst>
      <p:ext uri="{BB962C8B-B14F-4D97-AF65-F5344CB8AC3E}">
        <p14:creationId xmlns:p14="http://schemas.microsoft.com/office/powerpoint/2010/main" val="18498310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we have observed N coin tosses, so we have training data D, consisting of N0 tails and N1 heads.</a:t>
            </a:r>
          </a:p>
          <a:p>
            <a:endParaRPr lang="en-US" dirty="0"/>
          </a:p>
          <a:p>
            <a:r>
              <a:rPr lang="en-US" dirty="0"/>
              <a:t>Let x tilde be the outcome of the next coin toss. What is the probability that x tilde is equal to 1.</a:t>
            </a:r>
          </a:p>
        </p:txBody>
      </p:sp>
      <p:sp>
        <p:nvSpPr>
          <p:cNvPr id="4" name="Slide Number Placeholder 3"/>
          <p:cNvSpPr>
            <a:spLocks noGrp="1"/>
          </p:cNvSpPr>
          <p:nvPr>
            <p:ph type="sldNum" sz="quarter" idx="10"/>
          </p:nvPr>
        </p:nvSpPr>
        <p:spPr/>
        <p:txBody>
          <a:bodyPr/>
          <a:lstStyle/>
          <a:p>
            <a:fld id="{6C60E219-B6FC-754C-92EE-CBB76981DCE4}" type="slidenum">
              <a:rPr lang="en-US" smtClean="0"/>
              <a:t>92</a:t>
            </a:fld>
            <a:endParaRPr lang="en-US"/>
          </a:p>
        </p:txBody>
      </p:sp>
    </p:spTree>
    <p:extLst>
      <p:ext uri="{BB962C8B-B14F-4D97-AF65-F5344CB8AC3E}">
        <p14:creationId xmlns:p14="http://schemas.microsoft.com/office/powerpoint/2010/main" val="30272234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strategy is to simply predict the probability that x tilde is a head to be the maximum likelihood estimate of theta that we discussed in the previous slide.</a:t>
            </a:r>
          </a:p>
        </p:txBody>
      </p:sp>
      <p:sp>
        <p:nvSpPr>
          <p:cNvPr id="4" name="Slide Number Placeholder 3"/>
          <p:cNvSpPr>
            <a:spLocks noGrp="1"/>
          </p:cNvSpPr>
          <p:nvPr>
            <p:ph type="sldNum" sz="quarter" idx="10"/>
          </p:nvPr>
        </p:nvSpPr>
        <p:spPr/>
        <p:txBody>
          <a:bodyPr/>
          <a:lstStyle/>
          <a:p>
            <a:fld id="{6C60E219-B6FC-754C-92EE-CBB76981DCE4}" type="slidenum">
              <a:rPr lang="en-US" smtClean="0"/>
              <a:t>93</a:t>
            </a:fld>
            <a:endParaRPr lang="en-US"/>
          </a:p>
        </p:txBody>
      </p:sp>
    </p:spTree>
    <p:extLst>
      <p:ext uri="{BB962C8B-B14F-4D97-AF65-F5344CB8AC3E}">
        <p14:creationId xmlns:p14="http://schemas.microsoft.com/office/powerpoint/2010/main" val="13833268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second strategy is to predict the probability that x tilde is a head to be the MAP estimate of theta that we discussed in the previous slide.</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94</a:t>
            </a:fld>
            <a:endParaRPr lang="en-US"/>
          </a:p>
        </p:txBody>
      </p:sp>
    </p:spTree>
    <p:extLst>
      <p:ext uri="{BB962C8B-B14F-4D97-AF65-F5344CB8AC3E}">
        <p14:creationId xmlns:p14="http://schemas.microsoft.com/office/powerpoint/2010/main" val="3896716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the maximum likelihood and MAP strategies is that they are not exactly optimal.</a:t>
            </a:r>
          </a:p>
          <a:p>
            <a:endParaRPr lang="en-US" dirty="0"/>
          </a:p>
          <a:p>
            <a:r>
              <a:rPr lang="en-US" dirty="0"/>
              <a:t>In the above problem, the question is ”Suppose we are given D, what is the probability that x tilde is equal to 1”. </a:t>
            </a:r>
          </a:p>
          <a:p>
            <a:endParaRPr lang="en-US" dirty="0"/>
          </a:p>
          <a:p>
            <a:r>
              <a:rPr lang="en-US" dirty="0"/>
              <a:t>So we actually want to evaluate p of x tilde = 1 given D.</a:t>
            </a:r>
          </a:p>
          <a:p>
            <a:endParaRPr lang="en-US" dirty="0"/>
          </a:p>
          <a:p>
            <a:r>
              <a:rPr lang="en-US" dirty="0"/>
              <a:t>But this is not equal to the maximum likelihood estimate or the MAP estimate of theta.</a:t>
            </a:r>
          </a:p>
          <a:p>
            <a:endParaRPr lang="en-US" dirty="0"/>
          </a:p>
          <a:p>
            <a:r>
              <a:rPr lang="en-US" dirty="0"/>
              <a:t>How do we compute this probability?</a:t>
            </a:r>
          </a:p>
        </p:txBody>
      </p:sp>
      <p:sp>
        <p:nvSpPr>
          <p:cNvPr id="4" name="Slide Number Placeholder 3"/>
          <p:cNvSpPr>
            <a:spLocks noGrp="1"/>
          </p:cNvSpPr>
          <p:nvPr>
            <p:ph type="sldNum" sz="quarter" idx="10"/>
          </p:nvPr>
        </p:nvSpPr>
        <p:spPr/>
        <p:txBody>
          <a:bodyPr/>
          <a:lstStyle/>
          <a:p>
            <a:fld id="{6C60E219-B6FC-754C-92EE-CBB76981DCE4}" type="slidenum">
              <a:rPr lang="en-US" smtClean="0"/>
              <a:t>95</a:t>
            </a:fld>
            <a:endParaRPr lang="en-US"/>
          </a:p>
        </p:txBody>
      </p:sp>
    </p:spTree>
    <p:extLst>
      <p:ext uri="{BB962C8B-B14F-4D97-AF65-F5344CB8AC3E}">
        <p14:creationId xmlns:p14="http://schemas.microsoft.com/office/powerpoint/2010/main" val="28430626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just to let you know that for a beta distribution with parameters c and d, the mean of the distribution is c DIVIDED by c + d</a:t>
            </a:r>
          </a:p>
          <a:p>
            <a:endParaRPr lang="en-US" baseline="0" dirty="0"/>
          </a:p>
          <a:p>
            <a:r>
              <a:rPr lang="en-US" baseline="0" dirty="0"/>
              <a:t>Again, we can find this from </a:t>
            </a:r>
            <a:r>
              <a:rPr lang="en-US" baseline="0" dirty="0" err="1"/>
              <a:t>wikipedia</a:t>
            </a:r>
            <a:r>
              <a:rPr lang="en-US" baseline="0" dirty="0"/>
              <a:t> or compute using simple calculus.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96</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have shown that the posterior p(theta</a:t>
            </a:r>
            <a:r>
              <a:rPr lang="en-US" baseline="0" dirty="0"/>
              <a:t> | D) is beta distribution with parameters N1+ a and N0 + b. </a:t>
            </a:r>
          </a:p>
          <a:p>
            <a:endParaRPr lang="en-US" baseline="0" dirty="0"/>
          </a:p>
          <a:p>
            <a:r>
              <a:rPr lang="en-US" baseline="0" dirty="0"/>
              <a:t>Let x tilde be the outcome of a single future coin toss after observing the data D.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97</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know the probability of obtaining</a:t>
            </a:r>
            <a:r>
              <a:rPr lang="en-US" baseline="0" dirty="0"/>
              <a:t> a head in the future coin toss given that we have already observed a bunch of coin tosses D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98</a:t>
            </a:fld>
            <a:endParaRPr lang="en-US"/>
          </a:p>
        </p:txBody>
      </p:sp>
    </p:spTree>
    <p:extLst>
      <p:ext uri="{BB962C8B-B14F-4D97-AF65-F5344CB8AC3E}">
        <p14:creationId xmlns:p14="http://schemas.microsoft.com/office/powerpoint/2010/main" val="18012106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law of total probability, this is equal to </a:t>
            </a:r>
            <a:r>
              <a:rPr lang="en-US" baseline="0" dirty="0"/>
              <a:t>the integral from 0 to 1 p of x-tilde equal 1 and theta given D, where the integral is with respect to theta.</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99</a:t>
            </a:fld>
            <a:endParaRPr lang="en-US"/>
          </a:p>
        </p:txBody>
      </p:sp>
    </p:spTree>
    <p:extLst>
      <p:ext uri="{BB962C8B-B14F-4D97-AF65-F5344CB8AC3E}">
        <p14:creationId xmlns:p14="http://schemas.microsoft.com/office/powerpoint/2010/main" val="128174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26FB0-FBA8-1F4A-99F9-EEE0469B59BF}" type="datetimeFigureOut">
              <a:rPr lang="en-US" smtClean="0"/>
              <a:t>8/14/21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504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8/14/21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29025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8/14/21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83384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8/14/21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1520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626FB0-FBA8-1F4A-99F9-EEE0469B59BF}" type="datetimeFigureOut">
              <a:rPr lang="en-US" smtClean="0"/>
              <a:t>8/14/21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756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626FB0-FBA8-1F4A-99F9-EEE0469B59BF}" type="datetimeFigureOut">
              <a:rPr lang="en-US" smtClean="0"/>
              <a:t>8/14/21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8630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626FB0-FBA8-1F4A-99F9-EEE0469B59BF}" type="datetimeFigureOut">
              <a:rPr lang="en-US" smtClean="0"/>
              <a:t>8/14/21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094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626FB0-FBA8-1F4A-99F9-EEE0469B59BF}" type="datetimeFigureOut">
              <a:rPr lang="en-US" smtClean="0"/>
              <a:t>8/14/21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2301065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626FB0-FBA8-1F4A-99F9-EEE0469B59BF}" type="datetimeFigureOut">
              <a:rPr lang="en-US" smtClean="0"/>
              <a:t>8/14/21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5232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626FB0-FBA8-1F4A-99F9-EEE0469B59BF}" type="datetimeFigureOut">
              <a:rPr lang="en-US" smtClean="0"/>
              <a:t>8/14/21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789700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626FB0-FBA8-1F4A-99F9-EEE0469B59BF}" type="datetimeFigureOut">
              <a:rPr lang="en-US" smtClean="0"/>
              <a:t>8/14/21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03360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26FB0-FBA8-1F4A-99F9-EEE0469B59BF}" type="datetimeFigureOut">
              <a:rPr lang="en-US" smtClean="0"/>
              <a:t>8/14/21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8E0EA-E314-DD47-BB8D-9FCCD5DE16EE}" type="slidenum">
              <a:rPr lang="en-US" smtClean="0"/>
              <a:t>‹#›</a:t>
            </a:fld>
            <a:endParaRPr lang="en-US"/>
          </a:p>
        </p:txBody>
      </p:sp>
    </p:spTree>
    <p:extLst>
      <p:ext uri="{BB962C8B-B14F-4D97-AF65-F5344CB8AC3E}">
        <p14:creationId xmlns:p14="http://schemas.microsoft.com/office/powerpoint/2010/main" val="143940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4.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1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5.emf"/></Relationships>
</file>

<file path=ppt/slides/_rels/slide134.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png"/><Relationship Id="rId7" Type="http://schemas.openxmlformats.org/officeDocument/2006/relationships/image" Target="../media/image48.emf"/><Relationship Id="rId12" Type="http://schemas.openxmlformats.org/officeDocument/2006/relationships/image" Target="../media/image43.emf"/><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5.emf"/><Relationship Id="rId11" Type="http://schemas.openxmlformats.org/officeDocument/2006/relationships/image" Target="../media/image52.emf"/><Relationship Id="rId5" Type="http://schemas.openxmlformats.org/officeDocument/2006/relationships/image" Target="../media/image47.png"/><Relationship Id="rId10" Type="http://schemas.openxmlformats.org/officeDocument/2006/relationships/image" Target="../media/image51.emf"/><Relationship Id="rId4" Type="http://schemas.openxmlformats.org/officeDocument/2006/relationships/image" Target="../media/image46.png"/><Relationship Id="rId9" Type="http://schemas.openxmlformats.org/officeDocument/2006/relationships/image" Target="../media/image50.emf"/></Relationships>
</file>

<file path=ppt/slides/_rels/slide1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1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7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7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7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6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9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047" y="1395412"/>
            <a:ext cx="8623905" cy="1470025"/>
          </a:xfrm>
        </p:spPr>
        <p:txBody>
          <a:bodyPr>
            <a:normAutofit fontScale="90000"/>
          </a:bodyPr>
          <a:lstStyle/>
          <a:p>
            <a:r>
              <a:rPr lang="en-US" dirty="0"/>
              <a:t>EE5907/EE5027 Week 2: Probabilistic Estimation </a:t>
            </a:r>
            <a:r>
              <a:rPr lang="en-US"/>
              <a:t>+ Conjugate Priors</a:t>
            </a:r>
            <a:endParaRPr lang="en-US" dirty="0"/>
          </a:p>
        </p:txBody>
      </p:sp>
      <p:sp>
        <p:nvSpPr>
          <p:cNvPr id="4" name="Subtitle 2"/>
          <p:cNvSpPr>
            <a:spLocks noGrp="1"/>
          </p:cNvSpPr>
          <p:nvPr>
            <p:ph type="subTitle" idx="1"/>
          </p:nvPr>
        </p:nvSpPr>
        <p:spPr>
          <a:xfrm>
            <a:off x="685800" y="2810098"/>
            <a:ext cx="7772400" cy="2258142"/>
          </a:xfrm>
        </p:spPr>
        <p:txBody>
          <a:bodyPr>
            <a:normAutofit/>
          </a:bodyPr>
          <a:lstStyle/>
          <a:p>
            <a:r>
              <a:rPr lang="en-US" dirty="0">
                <a:solidFill>
                  <a:schemeClr val="tx1"/>
                </a:solidFill>
              </a:rPr>
              <a:t>BT Thomas Yeo</a:t>
            </a:r>
          </a:p>
          <a:p>
            <a:r>
              <a:rPr lang="en-US" dirty="0">
                <a:solidFill>
                  <a:schemeClr val="tx1"/>
                </a:solidFill>
              </a:rPr>
              <a:t>National University </a:t>
            </a:r>
            <a:r>
              <a:rPr lang="en-US">
                <a:solidFill>
                  <a:schemeClr val="tx1"/>
                </a:solidFill>
              </a:rPr>
              <a:t>of Singapore</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389507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15"/>
            <a:ext cx="8229600" cy="1143000"/>
          </a:xfrm>
        </p:spPr>
        <p:txBody>
          <a:bodyPr>
            <a:normAutofit/>
          </a:bodyPr>
          <a:lstStyle/>
          <a:p>
            <a:r>
              <a:rPr lang="en-US" sz="3400" dirty="0"/>
              <a:t>Digression: argmax and </a:t>
            </a:r>
            <a:r>
              <a:rPr lang="en-US" sz="3400" dirty="0" err="1"/>
              <a:t>argmin</a:t>
            </a:r>
            <a:endParaRPr lang="en-US" sz="3400" dirty="0"/>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1" b="26759"/>
          <a:stretch/>
        </p:blipFill>
        <p:spPr>
          <a:xfrm>
            <a:off x="253588" y="1046157"/>
            <a:ext cx="8640000" cy="2094322"/>
          </a:xfrm>
          <a:prstGeom prst="rect">
            <a:avLst/>
          </a:prstGeom>
        </p:spPr>
      </p:pic>
    </p:spTree>
    <p:extLst>
      <p:ext uri="{BB962C8B-B14F-4D97-AF65-F5344CB8AC3E}">
        <p14:creationId xmlns:p14="http://schemas.microsoft.com/office/powerpoint/2010/main" val="13236492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3" b="68128"/>
          <a:stretch/>
        </p:blipFill>
        <p:spPr>
          <a:xfrm>
            <a:off x="250413" y="1128288"/>
            <a:ext cx="8640000" cy="1720733"/>
          </a:xfrm>
          <a:prstGeom prst="rect">
            <a:avLst/>
          </a:prstGeom>
        </p:spPr>
      </p:pic>
    </p:spTree>
    <p:extLst>
      <p:ext uri="{BB962C8B-B14F-4D97-AF65-F5344CB8AC3E}">
        <p14:creationId xmlns:p14="http://schemas.microsoft.com/office/powerpoint/2010/main" val="4618491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atex-image-1.pdf"/>
          <p:cNvPicPr>
            <a:picLocks noChangeAspect="1"/>
          </p:cNvPicPr>
          <p:nvPr/>
        </p:nvPicPr>
        <p:blipFill rotWithShape="1">
          <a:blip r:embed="rId3">
            <a:extLst>
              <a:ext uri="{28A0092B-C50C-407E-A947-70E740481C1C}">
                <a14:useLocalDpi xmlns:a14="http://schemas.microsoft.com/office/drawing/2010/main" val="0"/>
              </a:ext>
            </a:extLst>
          </a:blip>
          <a:srcRect t="2" b="54861"/>
          <a:stretch/>
        </p:blipFill>
        <p:spPr>
          <a:xfrm>
            <a:off x="250413" y="1128288"/>
            <a:ext cx="8640000" cy="2437057"/>
          </a:xfrm>
          <a:prstGeom prst="rect">
            <a:avLst/>
          </a:prstGeom>
        </p:spPr>
      </p:pic>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sp>
        <p:nvSpPr>
          <p:cNvPr id="4" name="Rectangle 3"/>
          <p:cNvSpPr/>
          <p:nvPr/>
        </p:nvSpPr>
        <p:spPr>
          <a:xfrm>
            <a:off x="5346700" y="2853765"/>
            <a:ext cx="3340100" cy="836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a:off x="5588936" y="22479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p:cNvSpPr>
            <a:spLocks noChangeAspect="1"/>
          </p:cNvSpPr>
          <p:nvPr/>
        </p:nvSpPr>
        <p:spPr>
          <a:xfrm>
            <a:off x="3188636" y="2986391"/>
            <a:ext cx="1167464"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35451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sp>
        <p:nvSpPr>
          <p:cNvPr id="8" name="Oval 7"/>
          <p:cNvSpPr>
            <a:spLocks/>
          </p:cNvSpPr>
          <p:nvPr/>
        </p:nvSpPr>
        <p:spPr>
          <a:xfrm>
            <a:off x="5969937" y="2973691"/>
            <a:ext cx="215999"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9" name="Oval 8"/>
          <p:cNvSpPr>
            <a:spLocks noChangeAspect="1"/>
          </p:cNvSpPr>
          <p:nvPr/>
        </p:nvSpPr>
        <p:spPr>
          <a:xfrm>
            <a:off x="5588936" y="22479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0" name="Oval 9"/>
          <p:cNvSpPr>
            <a:spLocks noChangeAspect="1"/>
          </p:cNvSpPr>
          <p:nvPr/>
        </p:nvSpPr>
        <p:spPr>
          <a:xfrm>
            <a:off x="3188636" y="2986391"/>
            <a:ext cx="1167464"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pic>
        <p:nvPicPr>
          <p:cNvPr id="7" name="Picture 6" descr="latex-image-1.pdf"/>
          <p:cNvPicPr>
            <a:picLocks noChangeAspect="1"/>
          </p:cNvPicPr>
          <p:nvPr/>
        </p:nvPicPr>
        <p:blipFill rotWithShape="1">
          <a:blip r:embed="rId3">
            <a:extLst>
              <a:ext uri="{28A0092B-C50C-407E-A947-70E740481C1C}">
                <a14:useLocalDpi xmlns:a14="http://schemas.microsoft.com/office/drawing/2010/main" val="0"/>
              </a:ext>
            </a:extLst>
          </a:blip>
          <a:srcRect t="2" b="54861"/>
          <a:stretch/>
        </p:blipFill>
        <p:spPr>
          <a:xfrm>
            <a:off x="250413" y="1128288"/>
            <a:ext cx="8640000" cy="2437057"/>
          </a:xfrm>
          <a:prstGeom prst="rect">
            <a:avLst/>
          </a:prstGeom>
        </p:spPr>
      </p:pic>
    </p:spTree>
    <p:extLst>
      <p:ext uri="{BB962C8B-B14F-4D97-AF65-F5344CB8AC3E}">
        <p14:creationId xmlns:p14="http://schemas.microsoft.com/office/powerpoint/2010/main" val="2219022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t="1" b="43404"/>
          <a:stretch/>
        </p:blipFill>
        <p:spPr>
          <a:xfrm>
            <a:off x="250413" y="1128289"/>
            <a:ext cx="8640000" cy="3055702"/>
          </a:xfrm>
          <a:prstGeom prst="rect">
            <a:avLst/>
          </a:prstGeom>
        </p:spPr>
      </p:pic>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sp>
        <p:nvSpPr>
          <p:cNvPr id="10" name="Oval 9"/>
          <p:cNvSpPr>
            <a:spLocks/>
          </p:cNvSpPr>
          <p:nvPr/>
        </p:nvSpPr>
        <p:spPr>
          <a:xfrm>
            <a:off x="5969937" y="2973691"/>
            <a:ext cx="215999"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Oval 10"/>
          <p:cNvSpPr>
            <a:spLocks noChangeAspect="1"/>
          </p:cNvSpPr>
          <p:nvPr/>
        </p:nvSpPr>
        <p:spPr>
          <a:xfrm>
            <a:off x="5588936" y="22479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Oval 11"/>
          <p:cNvSpPr>
            <a:spLocks noChangeAspect="1"/>
          </p:cNvSpPr>
          <p:nvPr/>
        </p:nvSpPr>
        <p:spPr>
          <a:xfrm>
            <a:off x="3188636" y="2986391"/>
            <a:ext cx="1167464"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 name="Rectangle 2"/>
          <p:cNvSpPr/>
          <p:nvPr/>
        </p:nvSpPr>
        <p:spPr>
          <a:xfrm>
            <a:off x="3719593" y="3583017"/>
            <a:ext cx="1663233" cy="7559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4749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sp>
        <p:nvSpPr>
          <p:cNvPr id="6" name="Oval 5"/>
          <p:cNvSpPr/>
          <p:nvPr/>
        </p:nvSpPr>
        <p:spPr>
          <a:xfrm>
            <a:off x="4224520" y="1504079"/>
            <a:ext cx="800100" cy="51837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83451" y="1504079"/>
            <a:ext cx="841069" cy="518376"/>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a:spLocks noChangeAspect="1"/>
          </p:cNvSpPr>
          <p:nvPr/>
        </p:nvSpPr>
        <p:spPr>
          <a:xfrm>
            <a:off x="3295736" y="1010363"/>
            <a:ext cx="253959" cy="253959"/>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3451945" y="1250120"/>
            <a:ext cx="253959" cy="253959"/>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168757" y="1238922"/>
            <a:ext cx="253959" cy="253959"/>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p:cNvSpPr>
          <p:nvPr/>
        </p:nvSpPr>
        <p:spPr>
          <a:xfrm>
            <a:off x="5969937" y="2973691"/>
            <a:ext cx="215999"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Oval 10"/>
          <p:cNvSpPr>
            <a:spLocks noChangeAspect="1"/>
          </p:cNvSpPr>
          <p:nvPr/>
        </p:nvSpPr>
        <p:spPr>
          <a:xfrm>
            <a:off x="5588936" y="22479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Oval 11"/>
          <p:cNvSpPr>
            <a:spLocks noChangeAspect="1"/>
          </p:cNvSpPr>
          <p:nvPr/>
        </p:nvSpPr>
        <p:spPr>
          <a:xfrm>
            <a:off x="3188636" y="2986391"/>
            <a:ext cx="1167464"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pic>
        <p:nvPicPr>
          <p:cNvPr id="13" name="Picture 12" descr="latex-image-1.pdf"/>
          <p:cNvPicPr>
            <a:picLocks noChangeAspect="1"/>
          </p:cNvPicPr>
          <p:nvPr/>
        </p:nvPicPr>
        <p:blipFill rotWithShape="1">
          <a:blip r:embed="rId3">
            <a:extLst>
              <a:ext uri="{28A0092B-C50C-407E-A947-70E740481C1C}">
                <a14:useLocalDpi xmlns:a14="http://schemas.microsoft.com/office/drawing/2010/main" val="0"/>
              </a:ext>
            </a:extLst>
          </a:blip>
          <a:srcRect t="1" b="43404"/>
          <a:stretch/>
        </p:blipFill>
        <p:spPr>
          <a:xfrm>
            <a:off x="250413" y="1128289"/>
            <a:ext cx="8640000" cy="3055702"/>
          </a:xfrm>
          <a:prstGeom prst="rect">
            <a:avLst/>
          </a:prstGeom>
        </p:spPr>
      </p:pic>
    </p:spTree>
    <p:extLst>
      <p:ext uri="{BB962C8B-B14F-4D97-AF65-F5344CB8AC3E}">
        <p14:creationId xmlns:p14="http://schemas.microsoft.com/office/powerpoint/2010/main" val="6157786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atex-image-1.pdf"/>
          <p:cNvPicPr>
            <a:picLocks noChangeAspect="1"/>
          </p:cNvPicPr>
          <p:nvPr/>
        </p:nvPicPr>
        <p:blipFill rotWithShape="1">
          <a:blip r:embed="rId3">
            <a:extLst>
              <a:ext uri="{28A0092B-C50C-407E-A947-70E740481C1C}">
                <a14:useLocalDpi xmlns:a14="http://schemas.microsoft.com/office/drawing/2010/main" val="0"/>
              </a:ext>
            </a:extLst>
          </a:blip>
          <a:srcRect b="32851"/>
          <a:stretch/>
        </p:blipFill>
        <p:spPr>
          <a:xfrm>
            <a:off x="250413" y="1128289"/>
            <a:ext cx="8640000" cy="3625506"/>
          </a:xfrm>
          <a:prstGeom prst="rect">
            <a:avLst/>
          </a:prstGeom>
        </p:spPr>
      </p:pic>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sp>
        <p:nvSpPr>
          <p:cNvPr id="7" name="Oval 6"/>
          <p:cNvSpPr>
            <a:spLocks noChangeAspect="1"/>
          </p:cNvSpPr>
          <p:nvPr/>
        </p:nvSpPr>
        <p:spPr>
          <a:xfrm>
            <a:off x="3295736" y="1010363"/>
            <a:ext cx="253959" cy="253959"/>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3451945" y="1250120"/>
            <a:ext cx="253959" cy="253959"/>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168757" y="1238922"/>
            <a:ext cx="253959" cy="253959"/>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p:cNvSpPr>
          <p:nvPr/>
        </p:nvSpPr>
        <p:spPr>
          <a:xfrm>
            <a:off x="5969937" y="2973691"/>
            <a:ext cx="215999"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Oval 10"/>
          <p:cNvSpPr>
            <a:spLocks noChangeAspect="1"/>
          </p:cNvSpPr>
          <p:nvPr/>
        </p:nvSpPr>
        <p:spPr>
          <a:xfrm>
            <a:off x="5588936" y="22479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Oval 11"/>
          <p:cNvSpPr>
            <a:spLocks noChangeAspect="1"/>
          </p:cNvSpPr>
          <p:nvPr/>
        </p:nvSpPr>
        <p:spPr>
          <a:xfrm>
            <a:off x="3188636" y="2986391"/>
            <a:ext cx="1167464"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3" name="Oval 12"/>
          <p:cNvSpPr/>
          <p:nvPr/>
        </p:nvSpPr>
        <p:spPr>
          <a:xfrm>
            <a:off x="4224520" y="1504079"/>
            <a:ext cx="800100" cy="51837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83451" y="1504079"/>
            <a:ext cx="841069" cy="518376"/>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4749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atex-image-1.pdf"/>
          <p:cNvPicPr>
            <a:picLocks noChangeAspect="1"/>
          </p:cNvPicPr>
          <p:nvPr/>
        </p:nvPicPr>
        <p:blipFill rotWithShape="1">
          <a:blip r:embed="rId3">
            <a:extLst>
              <a:ext uri="{28A0092B-C50C-407E-A947-70E740481C1C}">
                <a14:useLocalDpi xmlns:a14="http://schemas.microsoft.com/office/drawing/2010/main" val="0"/>
              </a:ext>
            </a:extLst>
          </a:blip>
          <a:srcRect b="20186"/>
          <a:stretch/>
        </p:blipFill>
        <p:spPr>
          <a:xfrm>
            <a:off x="250413" y="1128289"/>
            <a:ext cx="8640000" cy="4309272"/>
          </a:xfrm>
          <a:prstGeom prst="rect">
            <a:avLst/>
          </a:prstGeom>
        </p:spPr>
      </p:pic>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sp>
        <p:nvSpPr>
          <p:cNvPr id="11" name="Oval 10"/>
          <p:cNvSpPr>
            <a:spLocks noChangeAspect="1"/>
          </p:cNvSpPr>
          <p:nvPr/>
        </p:nvSpPr>
        <p:spPr>
          <a:xfrm>
            <a:off x="6109504" y="2766701"/>
            <a:ext cx="777072" cy="92214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4" name="Rectangle 13"/>
          <p:cNvSpPr/>
          <p:nvPr/>
        </p:nvSpPr>
        <p:spPr>
          <a:xfrm>
            <a:off x="6095216" y="4822711"/>
            <a:ext cx="1663233" cy="7559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a:off x="4400551" y="4580818"/>
            <a:ext cx="1385888" cy="104315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009324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20186"/>
          <a:stretch/>
        </p:blipFill>
        <p:spPr>
          <a:xfrm>
            <a:off x="250413" y="1128289"/>
            <a:ext cx="8640000" cy="4309272"/>
          </a:xfrm>
          <a:prstGeom prst="rect">
            <a:avLst/>
          </a:prstGeom>
        </p:spPr>
      </p:pic>
    </p:spTree>
    <p:extLst>
      <p:ext uri="{BB962C8B-B14F-4D97-AF65-F5344CB8AC3E}">
        <p14:creationId xmlns:p14="http://schemas.microsoft.com/office/powerpoint/2010/main" val="4149475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10235"/>
          <a:stretch/>
        </p:blipFill>
        <p:spPr>
          <a:xfrm>
            <a:off x="250413" y="1128289"/>
            <a:ext cx="8640000" cy="4846516"/>
          </a:xfrm>
          <a:prstGeom prst="rect">
            <a:avLst/>
          </a:prstGeom>
        </p:spPr>
      </p:pic>
    </p:spTree>
    <p:extLst>
      <p:ext uri="{BB962C8B-B14F-4D97-AF65-F5344CB8AC3E}">
        <p14:creationId xmlns:p14="http://schemas.microsoft.com/office/powerpoint/2010/main" val="39009324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13" y="1128288"/>
            <a:ext cx="8640000" cy="5399149"/>
          </a:xfrm>
          <a:prstGeom prst="rect">
            <a:avLst/>
          </a:prstGeom>
        </p:spPr>
      </p:pic>
    </p:spTree>
    <p:extLst>
      <p:ext uri="{BB962C8B-B14F-4D97-AF65-F5344CB8AC3E}">
        <p14:creationId xmlns:p14="http://schemas.microsoft.com/office/powerpoint/2010/main" val="348340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15"/>
            <a:ext cx="8229600" cy="1143000"/>
          </a:xfrm>
        </p:spPr>
        <p:txBody>
          <a:bodyPr>
            <a:normAutofit/>
          </a:bodyPr>
          <a:lstStyle/>
          <a:p>
            <a:r>
              <a:rPr lang="en-US" sz="3400" dirty="0"/>
              <a:t>Digression: argmax and </a:t>
            </a:r>
            <a:r>
              <a:rPr lang="en-US" sz="3400" dirty="0" err="1"/>
              <a:t>argmin</a:t>
            </a:r>
            <a:endParaRPr lang="en-US" sz="3400" dirty="0"/>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10555"/>
          <a:stretch/>
        </p:blipFill>
        <p:spPr>
          <a:xfrm>
            <a:off x="253588" y="1046157"/>
            <a:ext cx="8640000" cy="2557672"/>
          </a:xfrm>
          <a:prstGeom prst="rect">
            <a:avLst/>
          </a:prstGeom>
        </p:spPr>
      </p:pic>
    </p:spTree>
    <p:extLst>
      <p:ext uri="{BB962C8B-B14F-4D97-AF65-F5344CB8AC3E}">
        <p14:creationId xmlns:p14="http://schemas.microsoft.com/office/powerpoint/2010/main" val="2186445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Black Swan Paradox </a:t>
            </a:r>
            <a:r>
              <a:rPr lang="en-US" sz="3400" dirty="0"/>
              <a:t>(</a:t>
            </a:r>
            <a:r>
              <a:rPr lang="en-US" sz="3400" dirty="0" err="1"/>
              <a:t>overfitting</a:t>
            </a:r>
            <a:r>
              <a:rPr lang="en-US" sz="3400" dirty="0"/>
              <a:t>)</a:t>
            </a:r>
          </a:p>
        </p:txBody>
      </p:sp>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90878"/>
          <a:stretch/>
        </p:blipFill>
        <p:spPr>
          <a:xfrm>
            <a:off x="250413" y="1167650"/>
            <a:ext cx="8640000" cy="490821"/>
          </a:xfrm>
          <a:prstGeom prst="rect">
            <a:avLst/>
          </a:prstGeom>
        </p:spPr>
      </p:pic>
    </p:spTree>
    <p:extLst>
      <p:ext uri="{BB962C8B-B14F-4D97-AF65-F5344CB8AC3E}">
        <p14:creationId xmlns:p14="http://schemas.microsoft.com/office/powerpoint/2010/main" val="27560461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Black Swan Paradox </a:t>
            </a:r>
            <a:r>
              <a:rPr lang="en-US" sz="3400" dirty="0"/>
              <a:t>(</a:t>
            </a:r>
            <a:r>
              <a:rPr lang="en-US" sz="3400" dirty="0" err="1"/>
              <a:t>overfitting</a:t>
            </a:r>
            <a:r>
              <a:rPr lang="en-US" sz="3400" dirty="0"/>
              <a:t>)</a:t>
            </a:r>
          </a:p>
        </p:txBody>
      </p:sp>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68940"/>
          <a:stretch/>
        </p:blipFill>
        <p:spPr>
          <a:xfrm>
            <a:off x="250413" y="1167651"/>
            <a:ext cx="8640000" cy="1671174"/>
          </a:xfrm>
          <a:prstGeom prst="rect">
            <a:avLst/>
          </a:prstGeom>
        </p:spPr>
      </p:pic>
    </p:spTree>
    <p:extLst>
      <p:ext uri="{BB962C8B-B14F-4D97-AF65-F5344CB8AC3E}">
        <p14:creationId xmlns:p14="http://schemas.microsoft.com/office/powerpoint/2010/main" val="22147066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Black Swan Paradox </a:t>
            </a:r>
            <a:r>
              <a:rPr lang="en-US" sz="3400" dirty="0"/>
              <a:t>(</a:t>
            </a:r>
            <a:r>
              <a:rPr lang="en-US" sz="3400" dirty="0" err="1"/>
              <a:t>overfitting</a:t>
            </a:r>
            <a:r>
              <a:rPr lang="en-US" sz="3400" dirty="0"/>
              <a:t>)</a:t>
            </a:r>
          </a:p>
        </p:txBody>
      </p:sp>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47280"/>
          <a:stretch/>
        </p:blipFill>
        <p:spPr>
          <a:xfrm>
            <a:off x="250413" y="1167650"/>
            <a:ext cx="8640000" cy="2836585"/>
          </a:xfrm>
          <a:prstGeom prst="rect">
            <a:avLst/>
          </a:prstGeom>
        </p:spPr>
      </p:pic>
    </p:spTree>
    <p:extLst>
      <p:ext uri="{BB962C8B-B14F-4D97-AF65-F5344CB8AC3E}">
        <p14:creationId xmlns:p14="http://schemas.microsoft.com/office/powerpoint/2010/main" val="22147066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Black Swan Paradox </a:t>
            </a:r>
            <a:r>
              <a:rPr lang="en-US" sz="3400" dirty="0"/>
              <a:t>(</a:t>
            </a:r>
            <a:r>
              <a:rPr lang="en-US" sz="3400" dirty="0" err="1"/>
              <a:t>overfitting</a:t>
            </a:r>
            <a:r>
              <a:rPr lang="en-US" sz="3400" dirty="0"/>
              <a:t>)</a:t>
            </a:r>
          </a:p>
        </p:txBody>
      </p:sp>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26730"/>
          <a:stretch/>
        </p:blipFill>
        <p:spPr>
          <a:xfrm>
            <a:off x="250413" y="1167651"/>
            <a:ext cx="8640000" cy="3942232"/>
          </a:xfrm>
          <a:prstGeom prst="rect">
            <a:avLst/>
          </a:prstGeom>
        </p:spPr>
      </p:pic>
    </p:spTree>
    <p:extLst>
      <p:ext uri="{BB962C8B-B14F-4D97-AF65-F5344CB8AC3E}">
        <p14:creationId xmlns:p14="http://schemas.microsoft.com/office/powerpoint/2010/main" val="8580389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Black Swan Paradox </a:t>
            </a:r>
            <a:r>
              <a:rPr lang="en-US" sz="3400" dirty="0"/>
              <a:t>(</a:t>
            </a:r>
            <a:r>
              <a:rPr lang="en-US" sz="3400" dirty="0" err="1"/>
              <a:t>overfitting</a:t>
            </a:r>
            <a:r>
              <a:rPr lang="en-US" sz="3400" dirty="0"/>
              <a:t>)</a:t>
            </a:r>
          </a:p>
        </p:txBody>
      </p:sp>
      <p:pic>
        <p:nvPicPr>
          <p:cNvPr id="3" name="Picture 2" descr="latex-image-1.pdf"/>
          <p:cNvPicPr>
            <a:picLocks noChangeAspect="1"/>
          </p:cNvPicPr>
          <p:nvPr/>
        </p:nvPicPr>
        <p:blipFill rotWithShape="1">
          <a:blip r:embed="rId3">
            <a:extLst>
              <a:ext uri="{28A0092B-C50C-407E-A947-70E740481C1C}">
                <a14:useLocalDpi xmlns:a14="http://schemas.microsoft.com/office/drawing/2010/main" val="0"/>
              </a:ext>
            </a:extLst>
          </a:blip>
          <a:srcRect b="5903"/>
          <a:stretch/>
        </p:blipFill>
        <p:spPr>
          <a:xfrm>
            <a:off x="250413" y="1167650"/>
            <a:ext cx="8640000" cy="5062821"/>
          </a:xfrm>
          <a:prstGeom prst="rect">
            <a:avLst/>
          </a:prstGeom>
        </p:spPr>
      </p:pic>
    </p:spTree>
    <p:extLst>
      <p:ext uri="{BB962C8B-B14F-4D97-AF65-F5344CB8AC3E}">
        <p14:creationId xmlns:p14="http://schemas.microsoft.com/office/powerpoint/2010/main" val="8580389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Black Swan Paradox </a:t>
            </a:r>
            <a:r>
              <a:rPr lang="en-US" sz="3400" dirty="0"/>
              <a:t>(</a:t>
            </a:r>
            <a:r>
              <a:rPr lang="en-US" sz="3400" dirty="0" err="1"/>
              <a:t>overfitting</a:t>
            </a:r>
            <a:r>
              <a:rPr lang="en-US" sz="3400" dirty="0"/>
              <a:t>)</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13" y="1167650"/>
            <a:ext cx="8640000" cy="5380429"/>
          </a:xfrm>
          <a:prstGeom prst="rect">
            <a:avLst/>
          </a:prstGeom>
        </p:spPr>
      </p:pic>
    </p:spTree>
    <p:extLst>
      <p:ext uri="{BB962C8B-B14F-4D97-AF65-F5344CB8AC3E}">
        <p14:creationId xmlns:p14="http://schemas.microsoft.com/office/powerpoint/2010/main" val="2550943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9707051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38"/>
            <a:ext cx="8229600" cy="1143000"/>
          </a:xfrm>
        </p:spPr>
        <p:txBody>
          <a:bodyPr>
            <a:normAutofit/>
          </a:bodyPr>
          <a:lstStyle/>
          <a:p>
            <a:r>
              <a:rPr lang="en-US" sz="3600" dirty="0"/>
              <a:t>Interlude: Baseball Example</a:t>
            </a:r>
            <a:endParaRPr lang="en-US" sz="3400" dirty="0"/>
          </a:p>
        </p:txBody>
      </p:sp>
      <p:sp>
        <p:nvSpPr>
          <p:cNvPr id="3" name="Content Placeholder 2"/>
          <p:cNvSpPr>
            <a:spLocks noGrp="1"/>
          </p:cNvSpPr>
          <p:nvPr>
            <p:ph idx="1"/>
          </p:nvPr>
        </p:nvSpPr>
        <p:spPr>
          <a:xfrm>
            <a:off x="457200" y="1316038"/>
            <a:ext cx="8229600" cy="4525963"/>
          </a:xfrm>
        </p:spPr>
        <p:txBody>
          <a:bodyPr/>
          <a:lstStyle/>
          <a:p>
            <a:r>
              <a:rPr lang="en-US" sz="2400" dirty="0"/>
              <a:t>How is this useful?</a:t>
            </a:r>
          </a:p>
          <a:p>
            <a:r>
              <a:rPr lang="en-US" sz="2400" dirty="0"/>
              <a:t>How to set the </a:t>
            </a:r>
            <a:r>
              <a:rPr lang="en-US" sz="2400" dirty="0" err="1"/>
              <a:t>hyperparameters</a:t>
            </a:r>
            <a:r>
              <a:rPr lang="en-US" sz="2400" dirty="0"/>
              <a:t> of beta distribution?</a:t>
            </a:r>
          </a:p>
        </p:txBody>
      </p:sp>
    </p:spTree>
    <p:extLst>
      <p:ext uri="{BB962C8B-B14F-4D97-AF65-F5344CB8AC3E}">
        <p14:creationId xmlns:p14="http://schemas.microsoft.com/office/powerpoint/2010/main" val="39800164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38"/>
            <a:ext cx="8229600" cy="1143000"/>
          </a:xfrm>
        </p:spPr>
        <p:txBody>
          <a:bodyPr>
            <a:normAutofit/>
          </a:bodyPr>
          <a:lstStyle/>
          <a:p>
            <a:r>
              <a:rPr lang="en-US" sz="3600" dirty="0"/>
              <a:t>Interlude: Baseball Example</a:t>
            </a:r>
            <a:endParaRPr lang="en-US" sz="3400" dirty="0"/>
          </a:p>
        </p:txBody>
      </p:sp>
      <p:sp>
        <p:nvSpPr>
          <p:cNvPr id="3" name="Content Placeholder 2"/>
          <p:cNvSpPr>
            <a:spLocks noGrp="1"/>
          </p:cNvSpPr>
          <p:nvPr>
            <p:ph idx="1"/>
          </p:nvPr>
        </p:nvSpPr>
        <p:spPr>
          <a:xfrm>
            <a:off x="457200" y="1316038"/>
            <a:ext cx="8229600" cy="4525963"/>
          </a:xfrm>
        </p:spPr>
        <p:txBody>
          <a:bodyPr/>
          <a:lstStyle/>
          <a:p>
            <a:r>
              <a:rPr lang="en-US" sz="2400" dirty="0"/>
              <a:t>How is this useful?</a:t>
            </a:r>
          </a:p>
          <a:p>
            <a:r>
              <a:rPr lang="en-US" sz="2400" dirty="0"/>
              <a:t>How to set the </a:t>
            </a:r>
            <a:r>
              <a:rPr lang="en-US" sz="2400" dirty="0" err="1"/>
              <a:t>hyperparameters</a:t>
            </a:r>
            <a:r>
              <a:rPr lang="en-US" sz="2400" dirty="0"/>
              <a:t> of beta distribution?</a:t>
            </a:r>
          </a:p>
          <a:p>
            <a:pPr lvl="1"/>
            <a:r>
              <a:rPr lang="en-US" sz="2200" dirty="0"/>
              <a:t>Empirical Bayes</a:t>
            </a:r>
          </a:p>
        </p:txBody>
      </p:sp>
      <p:pic>
        <p:nvPicPr>
          <p:cNvPr id="4" name="Picture 3"/>
          <p:cNvPicPr>
            <a:picLocks noChangeAspect="1"/>
          </p:cNvPicPr>
          <p:nvPr/>
        </p:nvPicPr>
        <p:blipFill>
          <a:blip r:embed="rId3"/>
          <a:stretch>
            <a:fillRect/>
          </a:stretch>
        </p:blipFill>
        <p:spPr>
          <a:xfrm>
            <a:off x="2277518" y="2894013"/>
            <a:ext cx="4592139" cy="3055860"/>
          </a:xfrm>
          <a:prstGeom prst="rect">
            <a:avLst/>
          </a:prstGeom>
        </p:spPr>
      </p:pic>
      <p:sp>
        <p:nvSpPr>
          <p:cNvPr id="5" name="TextBox 4"/>
          <p:cNvSpPr txBox="1"/>
          <p:nvPr/>
        </p:nvSpPr>
        <p:spPr>
          <a:xfrm>
            <a:off x="38100" y="6400800"/>
            <a:ext cx="5647700" cy="369332"/>
          </a:xfrm>
          <a:prstGeom prst="rect">
            <a:avLst/>
          </a:prstGeom>
          <a:noFill/>
        </p:spPr>
        <p:txBody>
          <a:bodyPr wrap="none" rtlCol="0">
            <a:spAutoFit/>
          </a:bodyPr>
          <a:lstStyle/>
          <a:p>
            <a:r>
              <a:rPr lang="en-US" dirty="0"/>
              <a:t>http://</a:t>
            </a:r>
            <a:r>
              <a:rPr lang="en-US" dirty="0" err="1"/>
              <a:t>varianceexplained.org</a:t>
            </a:r>
            <a:r>
              <a:rPr lang="en-US" dirty="0"/>
              <a:t>/r/</a:t>
            </a:r>
            <a:r>
              <a:rPr lang="en-US" dirty="0" err="1"/>
              <a:t>empirical_bayes_baseball</a:t>
            </a:r>
            <a:r>
              <a:rPr lang="en-US" dirty="0"/>
              <a:t>/</a:t>
            </a:r>
          </a:p>
        </p:txBody>
      </p:sp>
    </p:spTree>
    <p:extLst>
      <p:ext uri="{BB962C8B-B14F-4D97-AF65-F5344CB8AC3E}">
        <p14:creationId xmlns:p14="http://schemas.microsoft.com/office/powerpoint/2010/main" val="41136534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Baseball Recruiter Problem</a:t>
            </a:r>
          </a:p>
        </p:txBody>
      </p:sp>
      <p:sp>
        <p:nvSpPr>
          <p:cNvPr id="3" name="Content Placeholder 2"/>
          <p:cNvSpPr>
            <a:spLocks noGrp="1"/>
          </p:cNvSpPr>
          <p:nvPr>
            <p:ph idx="1"/>
          </p:nvPr>
        </p:nvSpPr>
        <p:spPr>
          <a:xfrm>
            <a:off x="457200" y="1417638"/>
            <a:ext cx="8229600" cy="4525963"/>
          </a:xfrm>
        </p:spPr>
        <p:txBody>
          <a:bodyPr>
            <a:noAutofit/>
          </a:bodyPr>
          <a:lstStyle/>
          <a:p>
            <a:r>
              <a:rPr lang="en-US" sz="2200" dirty="0"/>
              <a:t>Suppose I am a baseball recruiter, trying to choose two potential players. Player one has achieved 4 hits in 10 chances. Player 2 has achieved 300 hits in 1000 chances. Who should I recruit?</a:t>
            </a:r>
          </a:p>
        </p:txBody>
      </p:sp>
      <p:sp>
        <p:nvSpPr>
          <p:cNvPr id="5" name="TextBox 4"/>
          <p:cNvSpPr txBox="1"/>
          <p:nvPr/>
        </p:nvSpPr>
        <p:spPr>
          <a:xfrm>
            <a:off x="38100" y="6400800"/>
            <a:ext cx="5647700" cy="369332"/>
          </a:xfrm>
          <a:prstGeom prst="rect">
            <a:avLst/>
          </a:prstGeom>
          <a:noFill/>
        </p:spPr>
        <p:txBody>
          <a:bodyPr wrap="none" rtlCol="0">
            <a:spAutoFit/>
          </a:bodyPr>
          <a:lstStyle/>
          <a:p>
            <a:r>
              <a:rPr lang="en-US" dirty="0"/>
              <a:t>http://</a:t>
            </a:r>
            <a:r>
              <a:rPr lang="en-US" dirty="0" err="1"/>
              <a:t>varianceexplained.org</a:t>
            </a:r>
            <a:r>
              <a:rPr lang="en-US" dirty="0"/>
              <a:t>/r/</a:t>
            </a:r>
            <a:r>
              <a:rPr lang="en-US" dirty="0" err="1"/>
              <a:t>empirical_bayes_baseball</a:t>
            </a:r>
            <a:r>
              <a:rPr lang="en-US" dirty="0"/>
              <a:t>/</a:t>
            </a:r>
          </a:p>
        </p:txBody>
      </p:sp>
    </p:spTree>
    <p:extLst>
      <p:ext uri="{BB962C8B-B14F-4D97-AF65-F5344CB8AC3E}">
        <p14:creationId xmlns:p14="http://schemas.microsoft.com/office/powerpoint/2010/main" val="1437858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razy_functi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032" y="4548259"/>
            <a:ext cx="6299200" cy="1955800"/>
          </a:xfrm>
          <a:prstGeom prst="rect">
            <a:avLst/>
          </a:prstGeom>
        </p:spPr>
      </p:pic>
      <p:sp>
        <p:nvSpPr>
          <p:cNvPr id="2" name="Title 1"/>
          <p:cNvSpPr>
            <a:spLocks noGrp="1"/>
          </p:cNvSpPr>
          <p:nvPr>
            <p:ph type="title"/>
          </p:nvPr>
        </p:nvSpPr>
        <p:spPr>
          <a:xfrm>
            <a:off x="457200" y="33715"/>
            <a:ext cx="8229600" cy="1143000"/>
          </a:xfrm>
        </p:spPr>
        <p:txBody>
          <a:bodyPr>
            <a:normAutofit/>
          </a:bodyPr>
          <a:lstStyle/>
          <a:p>
            <a:r>
              <a:rPr lang="en-US" sz="3400" dirty="0"/>
              <a:t>Digression: argmax and </a:t>
            </a:r>
            <a:r>
              <a:rPr lang="en-US" sz="3400" dirty="0" err="1"/>
              <a:t>argmin</a:t>
            </a:r>
            <a:endParaRPr lang="en-US" sz="3400" dirty="0"/>
          </a:p>
        </p:txBody>
      </p:sp>
      <p:cxnSp>
        <p:nvCxnSpPr>
          <p:cNvPr id="12" name="Straight Connector 11"/>
          <p:cNvCxnSpPr/>
          <p:nvPr/>
        </p:nvCxnSpPr>
        <p:spPr>
          <a:xfrm flipV="1">
            <a:off x="7449789" y="4548259"/>
            <a:ext cx="473905" cy="58931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51059" y="4152113"/>
            <a:ext cx="1792941" cy="369332"/>
          </a:xfrm>
          <a:prstGeom prst="rect">
            <a:avLst/>
          </a:prstGeom>
          <a:noFill/>
        </p:spPr>
        <p:txBody>
          <a:bodyPr wrap="none" rtlCol="0">
            <a:spAutoFit/>
          </a:bodyPr>
          <a:lstStyle/>
          <a:p>
            <a:r>
              <a:rPr lang="en-US" dirty="0">
                <a:solidFill>
                  <a:srgbClr val="FF0000"/>
                </a:solidFill>
              </a:rPr>
              <a:t>Global Maximum</a:t>
            </a:r>
          </a:p>
        </p:txBody>
      </p:sp>
      <p:sp>
        <p:nvSpPr>
          <p:cNvPr id="14" name="TextBox 13"/>
          <p:cNvSpPr txBox="1"/>
          <p:nvPr/>
        </p:nvSpPr>
        <p:spPr>
          <a:xfrm>
            <a:off x="724860" y="6458262"/>
            <a:ext cx="1561545" cy="369332"/>
          </a:xfrm>
          <a:prstGeom prst="rect">
            <a:avLst/>
          </a:prstGeom>
          <a:noFill/>
        </p:spPr>
        <p:txBody>
          <a:bodyPr wrap="none" rtlCol="0">
            <a:spAutoFit/>
          </a:bodyPr>
          <a:lstStyle/>
          <a:p>
            <a:r>
              <a:rPr lang="en-US" dirty="0">
                <a:solidFill>
                  <a:srgbClr val="FF0000"/>
                </a:solidFill>
              </a:rPr>
              <a:t>Global Minima</a:t>
            </a:r>
          </a:p>
        </p:txBody>
      </p:sp>
      <p:sp>
        <p:nvSpPr>
          <p:cNvPr id="15" name="TextBox 14"/>
          <p:cNvSpPr txBox="1"/>
          <p:nvPr/>
        </p:nvSpPr>
        <p:spPr>
          <a:xfrm>
            <a:off x="6472735" y="6458262"/>
            <a:ext cx="1561545" cy="369332"/>
          </a:xfrm>
          <a:prstGeom prst="rect">
            <a:avLst/>
          </a:prstGeom>
          <a:noFill/>
        </p:spPr>
        <p:txBody>
          <a:bodyPr wrap="none" rtlCol="0">
            <a:spAutoFit/>
          </a:bodyPr>
          <a:lstStyle/>
          <a:p>
            <a:r>
              <a:rPr lang="en-US" dirty="0">
                <a:solidFill>
                  <a:srgbClr val="FF0000"/>
                </a:solidFill>
              </a:rPr>
              <a:t>Global Minima</a:t>
            </a:r>
          </a:p>
        </p:txBody>
      </p:sp>
      <p:cxnSp>
        <p:nvCxnSpPr>
          <p:cNvPr id="16" name="Straight Connector 15"/>
          <p:cNvCxnSpPr/>
          <p:nvPr/>
        </p:nvCxnSpPr>
        <p:spPr>
          <a:xfrm flipV="1">
            <a:off x="7222315" y="6218173"/>
            <a:ext cx="287999" cy="29858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1819796" y="6219795"/>
            <a:ext cx="151649" cy="29696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7" name="Picture 1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032" y="4956159"/>
            <a:ext cx="612000" cy="333818"/>
          </a:xfrm>
          <a:prstGeom prst="rect">
            <a:avLst/>
          </a:prstGeom>
        </p:spPr>
      </p:pic>
      <p:pic>
        <p:nvPicPr>
          <p:cNvPr id="20" name="Picture 19" descr="latex-image-1.pdf"/>
          <p:cNvPicPr>
            <a:picLocks noChangeAspect="1"/>
          </p:cNvPicPr>
          <p:nvPr/>
        </p:nvPicPr>
        <p:blipFill rotWithShape="1">
          <a:blip r:embed="rId5">
            <a:extLst>
              <a:ext uri="{28A0092B-C50C-407E-A947-70E740481C1C}">
                <a14:useLocalDpi xmlns:a14="http://schemas.microsoft.com/office/drawing/2010/main" val="0"/>
              </a:ext>
            </a:extLst>
          </a:blip>
          <a:srcRect b="10555"/>
          <a:stretch/>
        </p:blipFill>
        <p:spPr>
          <a:xfrm>
            <a:off x="253588" y="1046157"/>
            <a:ext cx="8640000" cy="2557672"/>
          </a:xfrm>
          <a:prstGeom prst="rect">
            <a:avLst/>
          </a:prstGeom>
        </p:spPr>
      </p:pic>
    </p:spTree>
    <p:extLst>
      <p:ext uri="{BB962C8B-B14F-4D97-AF65-F5344CB8AC3E}">
        <p14:creationId xmlns:p14="http://schemas.microsoft.com/office/powerpoint/2010/main" val="4574074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Baseball Recruiter Problem</a:t>
            </a:r>
          </a:p>
        </p:txBody>
      </p:sp>
      <p:sp>
        <p:nvSpPr>
          <p:cNvPr id="3" name="Content Placeholder 2"/>
          <p:cNvSpPr>
            <a:spLocks noGrp="1"/>
          </p:cNvSpPr>
          <p:nvPr>
            <p:ph idx="1"/>
          </p:nvPr>
        </p:nvSpPr>
        <p:spPr>
          <a:xfrm>
            <a:off x="457200" y="1417638"/>
            <a:ext cx="8229600" cy="4525963"/>
          </a:xfrm>
        </p:spPr>
        <p:txBody>
          <a:bodyPr>
            <a:noAutofit/>
          </a:bodyPr>
          <a:lstStyle/>
          <a:p>
            <a:r>
              <a:rPr lang="en-US" sz="2200" dirty="0"/>
              <a:t>Suppose I am a baseball recruiter, trying to choose two potential players. Player one has achieved 4 hits in 10 chances. Player 2 has achieved 300 hits in 1000 chances. Who should I recruit?</a:t>
            </a:r>
          </a:p>
          <a:p>
            <a:r>
              <a:rPr lang="en-US" sz="2200" dirty="0"/>
              <a:t>The typical baseball player hits roughly 25.9% of the time.</a:t>
            </a:r>
          </a:p>
          <a:p>
            <a:r>
              <a:rPr lang="en-US" sz="2200" dirty="0"/>
              <a:t>Player one has a higher proportion of hits (4/10), but it could be luck since he has only batted 10 times. </a:t>
            </a:r>
          </a:p>
          <a:p>
            <a:r>
              <a:rPr lang="en-US" sz="2200" dirty="0"/>
              <a:t>Player two has a lower proportion of hits (3/10), but there is a lot of evidence that he is better than average (25.9%)</a:t>
            </a:r>
          </a:p>
        </p:txBody>
      </p:sp>
      <p:sp>
        <p:nvSpPr>
          <p:cNvPr id="5" name="TextBox 4"/>
          <p:cNvSpPr txBox="1"/>
          <p:nvPr/>
        </p:nvSpPr>
        <p:spPr>
          <a:xfrm>
            <a:off x="38100" y="6400800"/>
            <a:ext cx="5647700" cy="369332"/>
          </a:xfrm>
          <a:prstGeom prst="rect">
            <a:avLst/>
          </a:prstGeom>
          <a:noFill/>
        </p:spPr>
        <p:txBody>
          <a:bodyPr wrap="none" rtlCol="0">
            <a:spAutoFit/>
          </a:bodyPr>
          <a:lstStyle/>
          <a:p>
            <a:r>
              <a:rPr lang="en-US" dirty="0"/>
              <a:t>http://</a:t>
            </a:r>
            <a:r>
              <a:rPr lang="en-US" dirty="0" err="1"/>
              <a:t>varianceexplained.org</a:t>
            </a:r>
            <a:r>
              <a:rPr lang="en-US" dirty="0"/>
              <a:t>/r/</a:t>
            </a:r>
            <a:r>
              <a:rPr lang="en-US" dirty="0" err="1"/>
              <a:t>empirical_bayes_baseball</a:t>
            </a:r>
            <a:r>
              <a:rPr lang="en-US" dirty="0"/>
              <a:t>/</a:t>
            </a:r>
          </a:p>
        </p:txBody>
      </p:sp>
    </p:spTree>
    <p:extLst>
      <p:ext uri="{BB962C8B-B14F-4D97-AF65-F5344CB8AC3E}">
        <p14:creationId xmlns:p14="http://schemas.microsoft.com/office/powerpoint/2010/main" val="35885773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90500" y="1036638"/>
            <a:ext cx="8229600" cy="4525963"/>
          </a:xfrm>
        </p:spPr>
        <p:txBody>
          <a:bodyPr>
            <a:noAutofit/>
          </a:bodyPr>
          <a:lstStyle/>
          <a:p>
            <a:r>
              <a:rPr lang="en-US" sz="2200" dirty="0"/>
              <a:t>Players with highest average</a:t>
            </a:r>
          </a:p>
          <a:p>
            <a:endParaRPr lang="en-US" sz="2200" dirty="0"/>
          </a:p>
          <a:p>
            <a:endParaRPr lang="en-US" sz="2200" dirty="0"/>
          </a:p>
          <a:p>
            <a:endParaRPr lang="en-US" sz="2200" dirty="0"/>
          </a:p>
          <a:p>
            <a:endParaRPr lang="en-US" sz="2200" dirty="0"/>
          </a:p>
          <a:p>
            <a:endParaRPr lang="en-US" sz="2200" dirty="0"/>
          </a:p>
          <a:p>
            <a:pPr lvl="1"/>
            <a:r>
              <a:rPr lang="en-US" sz="1600" dirty="0"/>
              <a:t>These aren’t the best batters, they’re just the batters who went up once or twice and got lucky. </a:t>
            </a:r>
          </a:p>
          <a:p>
            <a:r>
              <a:rPr lang="en-US" sz="2200" dirty="0"/>
              <a:t>Players with lowest average</a:t>
            </a:r>
          </a:p>
          <a:p>
            <a:endParaRPr lang="en-US" sz="2200" dirty="0"/>
          </a:p>
        </p:txBody>
      </p:sp>
      <p:sp>
        <p:nvSpPr>
          <p:cNvPr id="2" name="Title 1"/>
          <p:cNvSpPr>
            <a:spLocks noGrp="1"/>
          </p:cNvSpPr>
          <p:nvPr>
            <p:ph type="title"/>
          </p:nvPr>
        </p:nvSpPr>
        <p:spPr>
          <a:xfrm>
            <a:off x="457200" y="84138"/>
            <a:ext cx="8229600" cy="1143000"/>
          </a:xfrm>
        </p:spPr>
        <p:txBody>
          <a:bodyPr>
            <a:normAutofit/>
          </a:bodyPr>
          <a:lstStyle/>
          <a:p>
            <a:r>
              <a:rPr lang="en-US" sz="3400" dirty="0"/>
              <a:t>Best &amp; Worse Batters in History?</a:t>
            </a:r>
          </a:p>
        </p:txBody>
      </p:sp>
      <p:graphicFrame>
        <p:nvGraphicFramePr>
          <p:cNvPr id="6" name="Table 5"/>
          <p:cNvGraphicFramePr>
            <a:graphicFrameLocks noGrp="1"/>
          </p:cNvGraphicFramePr>
          <p:nvPr>
            <p:extLst>
              <p:ext uri="{D42A27DB-BD31-4B8C-83A1-F6EECF244321}">
                <p14:modId xmlns:p14="http://schemas.microsoft.com/office/powerpoint/2010/main" val="1717098112"/>
              </p:ext>
            </p:extLst>
          </p:nvPr>
        </p:nvGraphicFramePr>
        <p:xfrm>
          <a:off x="596900" y="1573213"/>
          <a:ext cx="7962900" cy="1828800"/>
        </p:xfrm>
        <a:graphic>
          <a:graphicData uri="http://schemas.openxmlformats.org/drawingml/2006/table">
            <a:tbl>
              <a:tblPr firstRow="1" bandRow="1">
                <a:tableStyleId>{5940675A-B579-460E-94D1-54222C63F5DA}</a:tableStyleId>
              </a:tblPr>
              <a:tblGrid>
                <a:gridCol w="1990725">
                  <a:extLst>
                    <a:ext uri="{9D8B030D-6E8A-4147-A177-3AD203B41FA5}">
                      <a16:colId xmlns:a16="http://schemas.microsoft.com/office/drawing/2014/main" val="20000"/>
                    </a:ext>
                  </a:extLst>
                </a:gridCol>
                <a:gridCol w="1990725">
                  <a:extLst>
                    <a:ext uri="{9D8B030D-6E8A-4147-A177-3AD203B41FA5}">
                      <a16:colId xmlns:a16="http://schemas.microsoft.com/office/drawing/2014/main" val="20001"/>
                    </a:ext>
                  </a:extLst>
                </a:gridCol>
                <a:gridCol w="1990725">
                  <a:extLst>
                    <a:ext uri="{9D8B030D-6E8A-4147-A177-3AD203B41FA5}">
                      <a16:colId xmlns:a16="http://schemas.microsoft.com/office/drawing/2014/main" val="20002"/>
                    </a:ext>
                  </a:extLst>
                </a:gridCol>
                <a:gridCol w="1990725">
                  <a:extLst>
                    <a:ext uri="{9D8B030D-6E8A-4147-A177-3AD203B41FA5}">
                      <a16:colId xmlns:a16="http://schemas.microsoft.com/office/drawing/2014/main" val="20003"/>
                    </a:ext>
                  </a:extLst>
                </a:gridCol>
              </a:tblGrid>
              <a:tr h="192881">
                <a:tc>
                  <a:txBody>
                    <a:bodyPr/>
                    <a:lstStyle/>
                    <a:p>
                      <a:r>
                        <a:rPr lang="en-US" sz="1400" dirty="0"/>
                        <a:t>Name</a:t>
                      </a:r>
                    </a:p>
                  </a:txBody>
                  <a:tcPr/>
                </a:tc>
                <a:tc>
                  <a:txBody>
                    <a:bodyPr/>
                    <a:lstStyle/>
                    <a:p>
                      <a:r>
                        <a:rPr lang="en-US" sz="1400" dirty="0"/>
                        <a:t># Hits</a:t>
                      </a:r>
                    </a:p>
                  </a:txBody>
                  <a:tcPr/>
                </a:tc>
                <a:tc>
                  <a:txBody>
                    <a:bodyPr/>
                    <a:lstStyle/>
                    <a:p>
                      <a:r>
                        <a:rPr lang="en-US" sz="1400" dirty="0"/>
                        <a:t>#Total</a:t>
                      </a:r>
                      <a:r>
                        <a:rPr lang="en-US" sz="1400" baseline="0" dirty="0"/>
                        <a:t> Tries</a:t>
                      </a:r>
                      <a:endParaRPr lang="en-US" sz="1400" dirty="0"/>
                    </a:p>
                  </a:txBody>
                  <a:tcPr/>
                </a:tc>
                <a:tc>
                  <a:txBody>
                    <a:bodyPr/>
                    <a:lstStyle/>
                    <a:p>
                      <a:r>
                        <a:rPr lang="en-US" sz="1400" dirty="0"/>
                        <a:t>Average</a:t>
                      </a:r>
                    </a:p>
                  </a:txBody>
                  <a:tcPr/>
                </a:tc>
                <a:extLst>
                  <a:ext uri="{0D108BD9-81ED-4DB2-BD59-A6C34878D82A}">
                    <a16:rowId xmlns:a16="http://schemas.microsoft.com/office/drawing/2014/main" val="10000"/>
                  </a:ext>
                </a:extLst>
              </a:tr>
              <a:tr h="192881">
                <a:tc>
                  <a:txBody>
                    <a:bodyPr/>
                    <a:lstStyle/>
                    <a:p>
                      <a:r>
                        <a:rPr lang="en-US" sz="1400" dirty="0"/>
                        <a:t>Jeff</a:t>
                      </a:r>
                      <a:r>
                        <a:rPr lang="en-US" sz="1400" baseline="0" dirty="0"/>
                        <a:t> Banister</a:t>
                      </a:r>
                      <a:endParaRPr lang="en-US" sz="1400" dirty="0"/>
                    </a:p>
                  </a:txBody>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10001"/>
                  </a:ext>
                </a:extLst>
              </a:tr>
              <a:tr h="1928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Doc Bass	</a:t>
                      </a:r>
                      <a:endParaRPr lang="en-US" sz="1400" kern="1200" dirty="0">
                        <a:solidFill>
                          <a:schemeClr val="tx1"/>
                        </a:solidFill>
                        <a:latin typeface="+mn-lt"/>
                        <a:ea typeface="+mn-ea"/>
                        <a:cs typeface="+mn-cs"/>
                      </a:endParaRPr>
                    </a:p>
                  </a:txBody>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10002"/>
                  </a:ext>
                </a:extLst>
              </a:tr>
              <a:tr h="192881">
                <a:tc>
                  <a:txBody>
                    <a:bodyPr/>
                    <a:lstStyle/>
                    <a:p>
                      <a:r>
                        <a:rPr lang="en-US" sz="1400" kern="1200" dirty="0"/>
                        <a:t>Steve </a:t>
                      </a:r>
                      <a:r>
                        <a:rPr lang="en-US" sz="1400" kern="1200" dirty="0" err="1"/>
                        <a:t>Biras</a:t>
                      </a:r>
                      <a:endParaRPr lang="en-US" sz="1400" dirty="0"/>
                    </a:p>
                  </a:txBody>
                  <a:tcPr/>
                </a:tc>
                <a:tc>
                  <a:txBody>
                    <a:bodyPr/>
                    <a:lstStyle/>
                    <a:p>
                      <a:r>
                        <a:rPr lang="en-US" sz="1400" dirty="0"/>
                        <a:t>2</a:t>
                      </a:r>
                    </a:p>
                  </a:txBody>
                  <a:tcPr/>
                </a:tc>
                <a:tc>
                  <a:txBody>
                    <a:bodyPr/>
                    <a:lstStyle/>
                    <a:p>
                      <a:r>
                        <a:rPr lang="en-US" sz="1400" dirty="0"/>
                        <a:t>2</a:t>
                      </a:r>
                    </a:p>
                  </a:txBody>
                  <a:tcPr/>
                </a:tc>
                <a:tc>
                  <a:txBody>
                    <a:bodyPr/>
                    <a:lstStyle/>
                    <a:p>
                      <a:r>
                        <a:rPr lang="en-US" sz="1400" dirty="0"/>
                        <a:t>1</a:t>
                      </a:r>
                    </a:p>
                  </a:txBody>
                  <a:tcPr/>
                </a:tc>
                <a:extLst>
                  <a:ext uri="{0D108BD9-81ED-4DB2-BD59-A6C34878D82A}">
                    <a16:rowId xmlns:a16="http://schemas.microsoft.com/office/drawing/2014/main" val="10003"/>
                  </a:ext>
                </a:extLst>
              </a:tr>
              <a:tr h="192881">
                <a:tc>
                  <a:txBody>
                    <a:bodyPr/>
                    <a:lstStyle/>
                    <a:p>
                      <a:r>
                        <a:rPr lang="en-US" sz="1400" kern="1200" dirty="0"/>
                        <a:t>C. B. Burns</a:t>
                      </a:r>
                      <a:endParaRPr lang="en-US" sz="1400" dirty="0"/>
                    </a:p>
                  </a:txBody>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10004"/>
                  </a:ext>
                </a:extLst>
              </a:tr>
              <a:tr h="192881">
                <a:tc>
                  <a:txBody>
                    <a:bodyPr/>
                    <a:lstStyle/>
                    <a:p>
                      <a:r>
                        <a:rPr lang="en-US" sz="1400" kern="1200" dirty="0"/>
                        <a:t>Jackie Gallagher</a:t>
                      </a:r>
                      <a:endParaRPr lang="en-US" sz="1400" dirty="0"/>
                    </a:p>
                  </a:txBody>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32054091"/>
              </p:ext>
            </p:extLst>
          </p:nvPr>
        </p:nvGraphicFramePr>
        <p:xfrm>
          <a:off x="596900" y="4546601"/>
          <a:ext cx="7962900" cy="1828800"/>
        </p:xfrm>
        <a:graphic>
          <a:graphicData uri="http://schemas.openxmlformats.org/drawingml/2006/table">
            <a:tbl>
              <a:tblPr firstRow="1" bandRow="1">
                <a:tableStyleId>{5940675A-B579-460E-94D1-54222C63F5DA}</a:tableStyleId>
              </a:tblPr>
              <a:tblGrid>
                <a:gridCol w="1990725">
                  <a:extLst>
                    <a:ext uri="{9D8B030D-6E8A-4147-A177-3AD203B41FA5}">
                      <a16:colId xmlns:a16="http://schemas.microsoft.com/office/drawing/2014/main" val="20000"/>
                    </a:ext>
                  </a:extLst>
                </a:gridCol>
                <a:gridCol w="1990725">
                  <a:extLst>
                    <a:ext uri="{9D8B030D-6E8A-4147-A177-3AD203B41FA5}">
                      <a16:colId xmlns:a16="http://schemas.microsoft.com/office/drawing/2014/main" val="20001"/>
                    </a:ext>
                  </a:extLst>
                </a:gridCol>
                <a:gridCol w="1990725">
                  <a:extLst>
                    <a:ext uri="{9D8B030D-6E8A-4147-A177-3AD203B41FA5}">
                      <a16:colId xmlns:a16="http://schemas.microsoft.com/office/drawing/2014/main" val="20002"/>
                    </a:ext>
                  </a:extLst>
                </a:gridCol>
                <a:gridCol w="1990725">
                  <a:extLst>
                    <a:ext uri="{9D8B030D-6E8A-4147-A177-3AD203B41FA5}">
                      <a16:colId xmlns:a16="http://schemas.microsoft.com/office/drawing/2014/main" val="20003"/>
                    </a:ext>
                  </a:extLst>
                </a:gridCol>
              </a:tblGrid>
              <a:tr h="184150">
                <a:tc>
                  <a:txBody>
                    <a:bodyPr/>
                    <a:lstStyle/>
                    <a:p>
                      <a:r>
                        <a:rPr lang="en-US" sz="1400" dirty="0"/>
                        <a:t>Name</a:t>
                      </a:r>
                    </a:p>
                  </a:txBody>
                  <a:tcPr/>
                </a:tc>
                <a:tc>
                  <a:txBody>
                    <a:bodyPr/>
                    <a:lstStyle/>
                    <a:p>
                      <a:r>
                        <a:rPr lang="en-US" sz="1400"/>
                        <a:t># Hits</a:t>
                      </a:r>
                      <a:endParaRPr lang="en-US" sz="1400" dirty="0"/>
                    </a:p>
                  </a:txBody>
                  <a:tcPr/>
                </a:tc>
                <a:tc>
                  <a:txBody>
                    <a:bodyPr/>
                    <a:lstStyle/>
                    <a:p>
                      <a:r>
                        <a:rPr lang="en-US" sz="1400" dirty="0"/>
                        <a:t>#Total</a:t>
                      </a:r>
                      <a:r>
                        <a:rPr lang="en-US" sz="1400" baseline="0" dirty="0"/>
                        <a:t> Tries</a:t>
                      </a:r>
                      <a:endParaRPr lang="en-US" sz="1400" dirty="0"/>
                    </a:p>
                  </a:txBody>
                  <a:tcPr/>
                </a:tc>
                <a:tc>
                  <a:txBody>
                    <a:bodyPr/>
                    <a:lstStyle/>
                    <a:p>
                      <a:r>
                        <a:rPr lang="en-US" sz="1400"/>
                        <a:t>Average</a:t>
                      </a:r>
                      <a:endParaRPr lang="en-US" sz="1400" dirty="0"/>
                    </a:p>
                  </a:txBody>
                  <a:tcPr/>
                </a:tc>
                <a:extLst>
                  <a:ext uri="{0D108BD9-81ED-4DB2-BD59-A6C34878D82A}">
                    <a16:rowId xmlns:a16="http://schemas.microsoft.com/office/drawing/2014/main" val="10000"/>
                  </a:ext>
                </a:extLst>
              </a:tr>
              <a:tr h="184150">
                <a:tc>
                  <a:txBody>
                    <a:bodyPr/>
                    <a:lstStyle/>
                    <a:p>
                      <a:r>
                        <a:rPr lang="en-US" sz="1400" kern="1200">
                          <a:solidFill>
                            <a:schemeClr val="tx1"/>
                          </a:solidFill>
                          <a:latin typeface="+mn-lt"/>
                          <a:ea typeface="+mn-ea"/>
                          <a:cs typeface="+mn-cs"/>
                        </a:rPr>
                        <a:t>Frank Abercrombie</a:t>
                      </a:r>
                      <a:endParaRPr lang="en-US" sz="1400" dirty="0"/>
                    </a:p>
                  </a:txBody>
                  <a:tcPr/>
                </a:tc>
                <a:tc>
                  <a:txBody>
                    <a:bodyPr/>
                    <a:lstStyle/>
                    <a:p>
                      <a:r>
                        <a:rPr lang="en-US" sz="1400" dirty="0"/>
                        <a:t>0</a:t>
                      </a:r>
                    </a:p>
                  </a:txBody>
                  <a:tcPr/>
                </a:tc>
                <a:tc>
                  <a:txBody>
                    <a:bodyPr/>
                    <a:lstStyle/>
                    <a:p>
                      <a:r>
                        <a:rPr lang="en-US" sz="1400" dirty="0"/>
                        <a:t>4</a:t>
                      </a:r>
                    </a:p>
                  </a:txBody>
                  <a:tcPr/>
                </a:tc>
                <a:tc>
                  <a:txBody>
                    <a:bodyPr/>
                    <a:lstStyle/>
                    <a:p>
                      <a:r>
                        <a:rPr lang="en-US" sz="1400" dirty="0"/>
                        <a:t>0</a:t>
                      </a:r>
                    </a:p>
                  </a:txBody>
                  <a:tcPr/>
                </a:tc>
                <a:extLst>
                  <a:ext uri="{0D108BD9-81ED-4DB2-BD59-A6C34878D82A}">
                    <a16:rowId xmlns:a16="http://schemas.microsoft.com/office/drawing/2014/main" val="10001"/>
                  </a:ext>
                </a:extLst>
              </a:tr>
              <a:tr h="1841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Horace Allen</a:t>
                      </a:r>
                    </a:p>
                  </a:txBody>
                  <a:tcPr/>
                </a:tc>
                <a:tc>
                  <a:txBody>
                    <a:bodyPr/>
                    <a:lstStyle/>
                    <a:p>
                      <a:r>
                        <a:rPr lang="en-US" sz="1400" dirty="0"/>
                        <a:t>0</a:t>
                      </a:r>
                    </a:p>
                  </a:txBody>
                  <a:tcPr/>
                </a:tc>
                <a:tc>
                  <a:txBody>
                    <a:bodyPr/>
                    <a:lstStyle/>
                    <a:p>
                      <a:r>
                        <a:rPr lang="en-US" sz="1400" dirty="0"/>
                        <a:t>7</a:t>
                      </a:r>
                    </a:p>
                  </a:txBody>
                  <a:tcPr/>
                </a:tc>
                <a:tc>
                  <a:txBody>
                    <a:bodyPr/>
                    <a:lstStyle/>
                    <a:p>
                      <a:r>
                        <a:rPr lang="en-US" sz="1400" dirty="0"/>
                        <a:t>0</a:t>
                      </a:r>
                    </a:p>
                  </a:txBody>
                  <a:tcPr/>
                </a:tc>
                <a:extLst>
                  <a:ext uri="{0D108BD9-81ED-4DB2-BD59-A6C34878D82A}">
                    <a16:rowId xmlns:a16="http://schemas.microsoft.com/office/drawing/2014/main" val="10002"/>
                  </a:ext>
                </a:extLst>
              </a:tr>
              <a:tr h="184150">
                <a:tc>
                  <a:txBody>
                    <a:bodyPr/>
                    <a:lstStyle/>
                    <a:p>
                      <a:r>
                        <a:rPr lang="en-US" sz="1400" kern="1200">
                          <a:solidFill>
                            <a:schemeClr val="tx1"/>
                          </a:solidFill>
                          <a:latin typeface="+mn-lt"/>
                          <a:ea typeface="+mn-ea"/>
                          <a:cs typeface="+mn-cs"/>
                        </a:rPr>
                        <a:t>Pete Allen</a:t>
                      </a:r>
                      <a:endParaRPr lang="en-US" sz="1400" dirty="0"/>
                    </a:p>
                  </a:txBody>
                  <a:tcPr/>
                </a:tc>
                <a:tc>
                  <a:txBody>
                    <a:bodyPr/>
                    <a:lstStyle/>
                    <a:p>
                      <a:r>
                        <a:rPr lang="en-US" sz="1400" dirty="0"/>
                        <a:t>0</a:t>
                      </a:r>
                    </a:p>
                  </a:txBody>
                  <a:tcPr/>
                </a:tc>
                <a:tc>
                  <a:txBody>
                    <a:bodyPr/>
                    <a:lstStyle/>
                    <a:p>
                      <a:r>
                        <a:rPr lang="en-US" sz="1400" dirty="0"/>
                        <a:t>4</a:t>
                      </a:r>
                    </a:p>
                  </a:txBody>
                  <a:tcPr/>
                </a:tc>
                <a:tc>
                  <a:txBody>
                    <a:bodyPr/>
                    <a:lstStyle/>
                    <a:p>
                      <a:r>
                        <a:rPr lang="en-US" sz="1400" dirty="0"/>
                        <a:t>0</a:t>
                      </a:r>
                    </a:p>
                  </a:txBody>
                  <a:tcPr/>
                </a:tc>
                <a:extLst>
                  <a:ext uri="{0D108BD9-81ED-4DB2-BD59-A6C34878D82A}">
                    <a16:rowId xmlns:a16="http://schemas.microsoft.com/office/drawing/2014/main" val="10003"/>
                  </a:ext>
                </a:extLst>
              </a:tr>
              <a:tr h="184150">
                <a:tc>
                  <a:txBody>
                    <a:bodyPr/>
                    <a:lstStyle/>
                    <a:p>
                      <a:r>
                        <a:rPr lang="en-US" sz="1400" kern="1200" dirty="0">
                          <a:solidFill>
                            <a:schemeClr val="tx1"/>
                          </a:solidFill>
                          <a:latin typeface="+mn-lt"/>
                          <a:ea typeface="+mn-ea"/>
                          <a:cs typeface="+mn-cs"/>
                        </a:rPr>
                        <a:t>Walter Alston</a:t>
                      </a:r>
                      <a:endParaRPr lang="en-US" sz="1400" dirty="0"/>
                    </a:p>
                  </a:txBody>
                  <a:tcPr/>
                </a:tc>
                <a:tc>
                  <a:txBody>
                    <a:bodyPr/>
                    <a:lstStyle/>
                    <a:p>
                      <a:r>
                        <a:rPr lang="en-US" sz="1400" dirty="0"/>
                        <a:t>0</a:t>
                      </a:r>
                    </a:p>
                  </a:txBody>
                  <a:tcPr/>
                </a:tc>
                <a:tc>
                  <a:txBody>
                    <a:bodyPr/>
                    <a:lstStyle/>
                    <a:p>
                      <a:r>
                        <a:rPr lang="en-US" sz="1400" dirty="0"/>
                        <a:t>1</a:t>
                      </a:r>
                    </a:p>
                  </a:txBody>
                  <a:tcPr/>
                </a:tc>
                <a:tc>
                  <a:txBody>
                    <a:bodyPr/>
                    <a:lstStyle/>
                    <a:p>
                      <a:r>
                        <a:rPr lang="en-US" sz="1400" dirty="0"/>
                        <a:t>0</a:t>
                      </a:r>
                    </a:p>
                  </a:txBody>
                  <a:tcPr/>
                </a:tc>
                <a:extLst>
                  <a:ext uri="{0D108BD9-81ED-4DB2-BD59-A6C34878D82A}">
                    <a16:rowId xmlns:a16="http://schemas.microsoft.com/office/drawing/2014/main" val="10004"/>
                  </a:ext>
                </a:extLst>
              </a:tr>
              <a:tr h="184150">
                <a:tc>
                  <a:txBody>
                    <a:bodyPr/>
                    <a:lstStyle/>
                    <a:p>
                      <a:r>
                        <a:rPr lang="en-US" sz="1400" kern="1200" dirty="0">
                          <a:solidFill>
                            <a:schemeClr val="tx1"/>
                          </a:solidFill>
                          <a:latin typeface="+mn-lt"/>
                          <a:ea typeface="+mn-ea"/>
                          <a:cs typeface="+mn-cs"/>
                        </a:rPr>
                        <a:t>Bill Andrus</a:t>
                      </a:r>
                      <a:endParaRPr lang="en-US" sz="1400" dirty="0"/>
                    </a:p>
                  </a:txBody>
                  <a:tcPr/>
                </a:tc>
                <a:tc>
                  <a:txBody>
                    <a:bodyPr/>
                    <a:lstStyle/>
                    <a:p>
                      <a:r>
                        <a:rPr lang="en-US" sz="1400" dirty="0"/>
                        <a:t>0</a:t>
                      </a:r>
                    </a:p>
                  </a:txBody>
                  <a:tcPr/>
                </a:tc>
                <a:tc>
                  <a:txBody>
                    <a:bodyPr/>
                    <a:lstStyle/>
                    <a:p>
                      <a:r>
                        <a:rPr lang="en-US" sz="1400" dirty="0"/>
                        <a:t>9</a:t>
                      </a:r>
                    </a:p>
                  </a:txBody>
                  <a:tcPr/>
                </a:tc>
                <a:tc>
                  <a:txBody>
                    <a:bodyPr/>
                    <a:lstStyle/>
                    <a:p>
                      <a:r>
                        <a:rPr lang="en-US" sz="1400" dirty="0"/>
                        <a:t>0</a:t>
                      </a:r>
                    </a:p>
                  </a:txBody>
                  <a:tcPr/>
                </a:tc>
                <a:extLst>
                  <a:ext uri="{0D108BD9-81ED-4DB2-BD59-A6C34878D82A}">
                    <a16:rowId xmlns:a16="http://schemas.microsoft.com/office/drawing/2014/main" val="10005"/>
                  </a:ext>
                </a:extLst>
              </a:tr>
            </a:tbl>
          </a:graphicData>
        </a:graphic>
      </p:graphicFrame>
      <p:sp>
        <p:nvSpPr>
          <p:cNvPr id="10" name="TextBox 9"/>
          <p:cNvSpPr txBox="1"/>
          <p:nvPr/>
        </p:nvSpPr>
        <p:spPr>
          <a:xfrm>
            <a:off x="38100" y="6400800"/>
            <a:ext cx="5647700" cy="369332"/>
          </a:xfrm>
          <a:prstGeom prst="rect">
            <a:avLst/>
          </a:prstGeom>
          <a:noFill/>
        </p:spPr>
        <p:txBody>
          <a:bodyPr wrap="none" rtlCol="0">
            <a:spAutoFit/>
          </a:bodyPr>
          <a:lstStyle/>
          <a:p>
            <a:r>
              <a:rPr lang="en-US" dirty="0"/>
              <a:t>http://</a:t>
            </a:r>
            <a:r>
              <a:rPr lang="en-US" dirty="0" err="1"/>
              <a:t>varianceexplained.org</a:t>
            </a:r>
            <a:r>
              <a:rPr lang="en-US" dirty="0"/>
              <a:t>/r/</a:t>
            </a:r>
            <a:r>
              <a:rPr lang="en-US" dirty="0" err="1"/>
              <a:t>empirical_bayes_baseball</a:t>
            </a:r>
            <a:r>
              <a:rPr lang="en-US" dirty="0"/>
              <a:t>/</a:t>
            </a:r>
          </a:p>
        </p:txBody>
      </p:sp>
    </p:spTree>
    <p:extLst>
      <p:ext uri="{BB962C8B-B14F-4D97-AF65-F5344CB8AC3E}">
        <p14:creationId xmlns:p14="http://schemas.microsoft.com/office/powerpoint/2010/main" val="320444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451"/>
            <a:ext cx="8229600" cy="1143000"/>
          </a:xfrm>
        </p:spPr>
        <p:txBody>
          <a:bodyPr>
            <a:normAutofit/>
          </a:bodyPr>
          <a:lstStyle/>
          <a:p>
            <a:r>
              <a:rPr lang="en-US" sz="3400" dirty="0"/>
              <a:t>Estimate Prior Distribution</a:t>
            </a:r>
          </a:p>
        </p:txBody>
      </p:sp>
      <p:pic>
        <p:nvPicPr>
          <p:cNvPr id="4" name="Picture 3"/>
          <p:cNvPicPr>
            <a:picLocks noChangeAspect="1"/>
          </p:cNvPicPr>
          <p:nvPr/>
        </p:nvPicPr>
        <p:blipFill>
          <a:blip r:embed="rId3"/>
          <a:stretch>
            <a:fillRect/>
          </a:stretch>
        </p:blipFill>
        <p:spPr>
          <a:xfrm>
            <a:off x="304800" y="1934865"/>
            <a:ext cx="3835400" cy="3835400"/>
          </a:xfrm>
          <a:prstGeom prst="rect">
            <a:avLst/>
          </a:prstGeom>
        </p:spPr>
      </p:pic>
      <p:sp>
        <p:nvSpPr>
          <p:cNvPr id="5" name="TextBox 4"/>
          <p:cNvSpPr txBox="1"/>
          <p:nvPr/>
        </p:nvSpPr>
        <p:spPr>
          <a:xfrm>
            <a:off x="1079500" y="1394599"/>
            <a:ext cx="2416046" cy="646331"/>
          </a:xfrm>
          <a:prstGeom prst="rect">
            <a:avLst/>
          </a:prstGeom>
          <a:noFill/>
        </p:spPr>
        <p:txBody>
          <a:bodyPr wrap="none" rtlCol="0">
            <a:spAutoFit/>
          </a:bodyPr>
          <a:lstStyle/>
          <a:p>
            <a:pPr algn="ctr"/>
            <a:r>
              <a:rPr lang="en-US" dirty="0"/>
              <a:t>Histogram of Batting </a:t>
            </a:r>
          </a:p>
          <a:p>
            <a:pPr algn="ctr"/>
            <a:r>
              <a:rPr lang="en-US" dirty="0"/>
              <a:t>Averages Across Players</a:t>
            </a:r>
          </a:p>
        </p:txBody>
      </p:sp>
      <p:sp>
        <p:nvSpPr>
          <p:cNvPr id="8" name="TextBox 7"/>
          <p:cNvSpPr txBox="1"/>
          <p:nvPr/>
        </p:nvSpPr>
        <p:spPr>
          <a:xfrm>
            <a:off x="3009900" y="6235700"/>
            <a:ext cx="184666" cy="369332"/>
          </a:xfrm>
          <a:prstGeom prst="rect">
            <a:avLst/>
          </a:prstGeom>
          <a:noFill/>
        </p:spPr>
        <p:txBody>
          <a:bodyPr wrap="none" rtlCol="0">
            <a:spAutoFit/>
          </a:bodyPr>
          <a:lstStyle/>
          <a:p>
            <a:endParaRPr lang="en-US" dirty="0"/>
          </a:p>
        </p:txBody>
      </p:sp>
      <p:sp>
        <p:nvSpPr>
          <p:cNvPr id="10" name="TextBox 9"/>
          <p:cNvSpPr txBox="1"/>
          <p:nvPr/>
        </p:nvSpPr>
        <p:spPr>
          <a:xfrm>
            <a:off x="38100" y="6400800"/>
            <a:ext cx="5647700" cy="369332"/>
          </a:xfrm>
          <a:prstGeom prst="rect">
            <a:avLst/>
          </a:prstGeom>
          <a:noFill/>
        </p:spPr>
        <p:txBody>
          <a:bodyPr wrap="none" rtlCol="0">
            <a:spAutoFit/>
          </a:bodyPr>
          <a:lstStyle/>
          <a:p>
            <a:r>
              <a:rPr lang="en-US" dirty="0"/>
              <a:t>http://</a:t>
            </a:r>
            <a:r>
              <a:rPr lang="en-US" dirty="0" err="1"/>
              <a:t>varianceexplained.org</a:t>
            </a:r>
            <a:r>
              <a:rPr lang="en-US" dirty="0"/>
              <a:t>/r/</a:t>
            </a:r>
            <a:r>
              <a:rPr lang="en-US" dirty="0" err="1"/>
              <a:t>empirical_bayes_baseball</a:t>
            </a:r>
            <a:r>
              <a:rPr lang="en-US" dirty="0"/>
              <a:t>/</a:t>
            </a:r>
          </a:p>
        </p:txBody>
      </p:sp>
      <p:sp>
        <p:nvSpPr>
          <p:cNvPr id="3" name="TextBox 2"/>
          <p:cNvSpPr txBox="1"/>
          <p:nvPr/>
        </p:nvSpPr>
        <p:spPr>
          <a:xfrm>
            <a:off x="1526847" y="5622330"/>
            <a:ext cx="1667719" cy="369332"/>
          </a:xfrm>
          <a:prstGeom prst="rect">
            <a:avLst/>
          </a:prstGeom>
          <a:solidFill>
            <a:schemeClr val="bg1"/>
          </a:solidFill>
        </p:spPr>
        <p:txBody>
          <a:bodyPr wrap="none" rtlCol="0">
            <a:spAutoFit/>
          </a:bodyPr>
          <a:lstStyle/>
          <a:p>
            <a:r>
              <a:rPr lang="en-US" dirty="0"/>
              <a:t>Batting Average</a:t>
            </a:r>
          </a:p>
        </p:txBody>
      </p:sp>
    </p:spTree>
    <p:extLst>
      <p:ext uri="{BB962C8B-B14F-4D97-AF65-F5344CB8AC3E}">
        <p14:creationId xmlns:p14="http://schemas.microsoft.com/office/powerpoint/2010/main" val="18553969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451"/>
            <a:ext cx="8229600" cy="1143000"/>
          </a:xfrm>
        </p:spPr>
        <p:txBody>
          <a:bodyPr>
            <a:normAutofit/>
          </a:bodyPr>
          <a:lstStyle/>
          <a:p>
            <a:r>
              <a:rPr lang="en-US" sz="3400" dirty="0"/>
              <a:t>Estimate Prior Distribution</a:t>
            </a:r>
          </a:p>
        </p:txBody>
      </p:sp>
      <p:pic>
        <p:nvPicPr>
          <p:cNvPr id="4" name="Picture 3"/>
          <p:cNvPicPr>
            <a:picLocks noChangeAspect="1"/>
          </p:cNvPicPr>
          <p:nvPr/>
        </p:nvPicPr>
        <p:blipFill>
          <a:blip r:embed="rId3"/>
          <a:stretch>
            <a:fillRect/>
          </a:stretch>
        </p:blipFill>
        <p:spPr>
          <a:xfrm>
            <a:off x="304800" y="1934865"/>
            <a:ext cx="3835400" cy="3835400"/>
          </a:xfrm>
          <a:prstGeom prst="rect">
            <a:avLst/>
          </a:prstGeom>
        </p:spPr>
      </p:pic>
      <p:sp>
        <p:nvSpPr>
          <p:cNvPr id="5" name="TextBox 4"/>
          <p:cNvSpPr txBox="1"/>
          <p:nvPr/>
        </p:nvSpPr>
        <p:spPr>
          <a:xfrm>
            <a:off x="1079500" y="1394599"/>
            <a:ext cx="2416046" cy="646331"/>
          </a:xfrm>
          <a:prstGeom prst="rect">
            <a:avLst/>
          </a:prstGeom>
          <a:noFill/>
        </p:spPr>
        <p:txBody>
          <a:bodyPr wrap="none" rtlCol="0">
            <a:spAutoFit/>
          </a:bodyPr>
          <a:lstStyle/>
          <a:p>
            <a:pPr algn="ctr"/>
            <a:r>
              <a:rPr lang="en-US" dirty="0"/>
              <a:t>Histogram of Batting </a:t>
            </a:r>
          </a:p>
          <a:p>
            <a:pPr algn="ctr"/>
            <a:r>
              <a:rPr lang="en-US" dirty="0"/>
              <a:t>Averages Across Players</a:t>
            </a:r>
          </a:p>
        </p:txBody>
      </p:sp>
      <p:pic>
        <p:nvPicPr>
          <p:cNvPr id="6" name="Picture 5"/>
          <p:cNvPicPr>
            <a:picLocks noChangeAspect="1"/>
          </p:cNvPicPr>
          <p:nvPr/>
        </p:nvPicPr>
        <p:blipFill>
          <a:blip r:embed="rId4"/>
          <a:stretch>
            <a:fillRect/>
          </a:stretch>
        </p:blipFill>
        <p:spPr>
          <a:xfrm>
            <a:off x="4940300" y="1934865"/>
            <a:ext cx="3852000" cy="3852000"/>
          </a:xfrm>
          <a:prstGeom prst="rect">
            <a:avLst/>
          </a:prstGeom>
        </p:spPr>
      </p:pic>
      <p:sp>
        <p:nvSpPr>
          <p:cNvPr id="7" name="Right Arrow 6"/>
          <p:cNvSpPr/>
          <p:nvPr/>
        </p:nvSpPr>
        <p:spPr>
          <a:xfrm>
            <a:off x="4178300" y="3860800"/>
            <a:ext cx="800100" cy="17780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09900" y="6235700"/>
            <a:ext cx="184666" cy="369332"/>
          </a:xfrm>
          <a:prstGeom prst="rect">
            <a:avLst/>
          </a:prstGeom>
          <a:noFill/>
        </p:spPr>
        <p:txBody>
          <a:bodyPr wrap="none" rtlCol="0">
            <a:spAutoFit/>
          </a:bodyPr>
          <a:lstStyle/>
          <a:p>
            <a:endParaRPr lang="en-US" dirty="0"/>
          </a:p>
        </p:txBody>
      </p:sp>
      <p:sp>
        <p:nvSpPr>
          <p:cNvPr id="9" name="TextBox 8"/>
          <p:cNvSpPr txBox="1"/>
          <p:nvPr/>
        </p:nvSpPr>
        <p:spPr>
          <a:xfrm>
            <a:off x="5092700" y="1514733"/>
            <a:ext cx="3831773" cy="369332"/>
          </a:xfrm>
          <a:prstGeom prst="rect">
            <a:avLst/>
          </a:prstGeom>
          <a:noFill/>
        </p:spPr>
        <p:txBody>
          <a:bodyPr wrap="none" rtlCol="0">
            <a:spAutoFit/>
          </a:bodyPr>
          <a:lstStyle/>
          <a:p>
            <a:r>
              <a:rPr lang="en-US" dirty="0"/>
              <a:t>Beta distribution (a  = 78.7, b = 224.9)</a:t>
            </a:r>
          </a:p>
        </p:txBody>
      </p:sp>
      <p:sp>
        <p:nvSpPr>
          <p:cNvPr id="10" name="TextBox 9"/>
          <p:cNvSpPr txBox="1"/>
          <p:nvPr/>
        </p:nvSpPr>
        <p:spPr>
          <a:xfrm>
            <a:off x="38100" y="6400800"/>
            <a:ext cx="5647700" cy="369332"/>
          </a:xfrm>
          <a:prstGeom prst="rect">
            <a:avLst/>
          </a:prstGeom>
          <a:noFill/>
        </p:spPr>
        <p:txBody>
          <a:bodyPr wrap="none" rtlCol="0">
            <a:spAutoFit/>
          </a:bodyPr>
          <a:lstStyle/>
          <a:p>
            <a:r>
              <a:rPr lang="en-US" dirty="0"/>
              <a:t>http://</a:t>
            </a:r>
            <a:r>
              <a:rPr lang="en-US" dirty="0" err="1"/>
              <a:t>varianceexplained.org</a:t>
            </a:r>
            <a:r>
              <a:rPr lang="en-US" dirty="0"/>
              <a:t>/r/</a:t>
            </a:r>
            <a:r>
              <a:rPr lang="en-US" dirty="0" err="1"/>
              <a:t>empirical_bayes_baseball</a:t>
            </a:r>
            <a:r>
              <a:rPr lang="en-US" dirty="0"/>
              <a:t>/</a:t>
            </a:r>
          </a:p>
        </p:txBody>
      </p:sp>
      <p:sp>
        <p:nvSpPr>
          <p:cNvPr id="11" name="TextBox 10"/>
          <p:cNvSpPr txBox="1"/>
          <p:nvPr/>
        </p:nvSpPr>
        <p:spPr>
          <a:xfrm>
            <a:off x="1526847" y="5622330"/>
            <a:ext cx="1667719" cy="369332"/>
          </a:xfrm>
          <a:prstGeom prst="rect">
            <a:avLst/>
          </a:prstGeom>
          <a:solidFill>
            <a:schemeClr val="bg1"/>
          </a:solidFill>
        </p:spPr>
        <p:txBody>
          <a:bodyPr wrap="none" rtlCol="0">
            <a:spAutoFit/>
          </a:bodyPr>
          <a:lstStyle/>
          <a:p>
            <a:r>
              <a:rPr lang="en-US" dirty="0"/>
              <a:t>Batting Average</a:t>
            </a:r>
          </a:p>
        </p:txBody>
      </p:sp>
      <p:sp>
        <p:nvSpPr>
          <p:cNvPr id="12" name="TextBox 11"/>
          <p:cNvSpPr txBox="1"/>
          <p:nvPr/>
        </p:nvSpPr>
        <p:spPr>
          <a:xfrm>
            <a:off x="6219200" y="5622330"/>
            <a:ext cx="1667719" cy="369332"/>
          </a:xfrm>
          <a:prstGeom prst="rect">
            <a:avLst/>
          </a:prstGeom>
          <a:solidFill>
            <a:schemeClr val="bg1"/>
          </a:solidFill>
        </p:spPr>
        <p:txBody>
          <a:bodyPr wrap="none" rtlCol="0">
            <a:spAutoFit/>
          </a:bodyPr>
          <a:lstStyle/>
          <a:p>
            <a:r>
              <a:rPr lang="en-US" dirty="0"/>
              <a:t>Batting Average</a:t>
            </a:r>
          </a:p>
        </p:txBody>
      </p:sp>
    </p:spTree>
    <p:extLst>
      <p:ext uri="{BB962C8B-B14F-4D97-AF65-F5344CB8AC3E}">
        <p14:creationId xmlns:p14="http://schemas.microsoft.com/office/powerpoint/2010/main" val="11280104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Baseball Recruiter Problem</a:t>
            </a:r>
          </a:p>
        </p:txBody>
      </p:sp>
      <p:sp>
        <p:nvSpPr>
          <p:cNvPr id="3" name="Content Placeholder 2"/>
          <p:cNvSpPr>
            <a:spLocks noGrp="1"/>
          </p:cNvSpPr>
          <p:nvPr>
            <p:ph idx="1"/>
          </p:nvPr>
        </p:nvSpPr>
        <p:spPr>
          <a:xfrm>
            <a:off x="457200" y="1417638"/>
            <a:ext cx="8229600" cy="4525963"/>
          </a:xfrm>
        </p:spPr>
        <p:txBody>
          <a:bodyPr>
            <a:noAutofit/>
          </a:bodyPr>
          <a:lstStyle/>
          <a:p>
            <a:r>
              <a:rPr lang="en-US" sz="2200" dirty="0"/>
              <a:t>Suppose I am a baseball recruiter, trying to choose two potential players. Player one has achieved 4 hits in 10 chances. Player 2 has achieved 300 hits in 1000 chances. Who should I recruit?</a:t>
            </a:r>
          </a:p>
          <a:p>
            <a:r>
              <a:rPr lang="en-US" sz="2200" dirty="0"/>
              <a:t>Now we have Beta distribution (a  = 78.7, b = 224.9) as a prior</a:t>
            </a:r>
          </a:p>
          <a:p>
            <a:pPr lvl="1"/>
            <a:r>
              <a:rPr lang="en-US" sz="2200" dirty="0"/>
              <a:t>Note that mean = a/(</a:t>
            </a:r>
            <a:r>
              <a:rPr lang="en-US" sz="2200" dirty="0" err="1"/>
              <a:t>a+b</a:t>
            </a:r>
            <a:r>
              <a:rPr lang="en-US" sz="2200" dirty="0"/>
              <a:t>) = 0.259</a:t>
            </a:r>
          </a:p>
          <a:p>
            <a:endParaRPr lang="en-US" sz="2200" dirty="0"/>
          </a:p>
        </p:txBody>
      </p:sp>
      <p:sp>
        <p:nvSpPr>
          <p:cNvPr id="5" name="TextBox 4"/>
          <p:cNvSpPr txBox="1"/>
          <p:nvPr/>
        </p:nvSpPr>
        <p:spPr>
          <a:xfrm>
            <a:off x="38100" y="6400800"/>
            <a:ext cx="5647700" cy="369332"/>
          </a:xfrm>
          <a:prstGeom prst="rect">
            <a:avLst/>
          </a:prstGeom>
          <a:noFill/>
        </p:spPr>
        <p:txBody>
          <a:bodyPr wrap="none" rtlCol="0">
            <a:spAutoFit/>
          </a:bodyPr>
          <a:lstStyle/>
          <a:p>
            <a:r>
              <a:rPr lang="en-US" dirty="0"/>
              <a:t>http://</a:t>
            </a:r>
            <a:r>
              <a:rPr lang="en-US" dirty="0" err="1"/>
              <a:t>varianceexplained.org</a:t>
            </a:r>
            <a:r>
              <a:rPr lang="en-US" dirty="0"/>
              <a:t>/r/</a:t>
            </a:r>
            <a:r>
              <a:rPr lang="en-US" dirty="0" err="1"/>
              <a:t>empirical_bayes_baseball</a:t>
            </a:r>
            <a:r>
              <a:rPr lang="en-US" dirty="0"/>
              <a:t>/</a:t>
            </a:r>
          </a:p>
        </p:txBody>
      </p:sp>
    </p:spTree>
    <p:extLst>
      <p:ext uri="{BB962C8B-B14F-4D97-AF65-F5344CB8AC3E}">
        <p14:creationId xmlns:p14="http://schemas.microsoft.com/office/powerpoint/2010/main" val="7475906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Baseball Recruiter Problem</a:t>
            </a:r>
          </a:p>
        </p:txBody>
      </p:sp>
      <p:sp>
        <p:nvSpPr>
          <p:cNvPr id="3" name="Content Placeholder 2"/>
          <p:cNvSpPr>
            <a:spLocks noGrp="1"/>
          </p:cNvSpPr>
          <p:nvPr>
            <p:ph idx="1"/>
          </p:nvPr>
        </p:nvSpPr>
        <p:spPr>
          <a:xfrm>
            <a:off x="457200" y="1417638"/>
            <a:ext cx="8229600" cy="4525963"/>
          </a:xfrm>
        </p:spPr>
        <p:txBody>
          <a:bodyPr>
            <a:noAutofit/>
          </a:bodyPr>
          <a:lstStyle/>
          <a:p>
            <a:r>
              <a:rPr lang="en-US" sz="2200" dirty="0"/>
              <a:t>Suppose I am a baseball recruiter, trying to choose two potential players. Player one has achieved 4 hits in 10 chances. Player 2 has achieved 300 hits in 1000 chances. Who should I recruit?</a:t>
            </a:r>
          </a:p>
          <a:p>
            <a:r>
              <a:rPr lang="en-US" sz="2200" dirty="0"/>
              <a:t>Now we have Beta distribution (a  = 78.7, b = 224.9) as a prior </a:t>
            </a:r>
          </a:p>
          <a:p>
            <a:pPr lvl="1"/>
            <a:r>
              <a:rPr lang="en-US" sz="2200" dirty="0"/>
              <a:t>Note that mean = a/(</a:t>
            </a:r>
            <a:r>
              <a:rPr lang="en-US" sz="2200" dirty="0" err="1"/>
              <a:t>a+b</a:t>
            </a:r>
            <a:r>
              <a:rPr lang="en-US" sz="2200" dirty="0"/>
              <a:t>) = 0.259</a:t>
            </a:r>
          </a:p>
          <a:p>
            <a:r>
              <a:rPr lang="en-US" sz="2200" dirty="0"/>
              <a:t>Posterior predictive distribution for player one: (4 + a)/(10+a+b) = 0.263</a:t>
            </a:r>
          </a:p>
          <a:p>
            <a:r>
              <a:rPr lang="en-US" sz="2200" dirty="0"/>
              <a:t>Posterior predictive distribution for player two: (300+a)/(1000+a+b) = 0.291 </a:t>
            </a:r>
          </a:p>
          <a:p>
            <a:r>
              <a:rPr lang="en-US" sz="2200" dirty="0"/>
              <a:t>Therefore, we should recruit player two</a:t>
            </a:r>
          </a:p>
        </p:txBody>
      </p:sp>
      <p:sp>
        <p:nvSpPr>
          <p:cNvPr id="5" name="TextBox 4"/>
          <p:cNvSpPr txBox="1"/>
          <p:nvPr/>
        </p:nvSpPr>
        <p:spPr>
          <a:xfrm>
            <a:off x="38100" y="6400800"/>
            <a:ext cx="5647700" cy="369332"/>
          </a:xfrm>
          <a:prstGeom prst="rect">
            <a:avLst/>
          </a:prstGeom>
          <a:noFill/>
        </p:spPr>
        <p:txBody>
          <a:bodyPr wrap="none" rtlCol="0">
            <a:spAutoFit/>
          </a:bodyPr>
          <a:lstStyle/>
          <a:p>
            <a:r>
              <a:rPr lang="en-US" dirty="0"/>
              <a:t>http://</a:t>
            </a:r>
            <a:r>
              <a:rPr lang="en-US" dirty="0" err="1"/>
              <a:t>varianceexplained.org</a:t>
            </a:r>
            <a:r>
              <a:rPr lang="en-US" dirty="0"/>
              <a:t>/r/</a:t>
            </a:r>
            <a:r>
              <a:rPr lang="en-US" dirty="0" err="1"/>
              <a:t>empirical_bayes_baseball</a:t>
            </a:r>
            <a:r>
              <a:rPr lang="en-US" dirty="0"/>
              <a:t>/</a:t>
            </a:r>
          </a:p>
        </p:txBody>
      </p:sp>
    </p:spTree>
    <p:extLst>
      <p:ext uri="{BB962C8B-B14F-4D97-AF65-F5344CB8AC3E}">
        <p14:creationId xmlns:p14="http://schemas.microsoft.com/office/powerpoint/2010/main" val="11515871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12310054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2395460"/>
            <a:ext cx="8686800" cy="1143000"/>
          </a:xfrm>
        </p:spPr>
        <p:txBody>
          <a:bodyPr>
            <a:normAutofit fontScale="90000"/>
          </a:bodyPr>
          <a:lstStyle/>
          <a:p>
            <a:r>
              <a:rPr lang="en-US" dirty="0" err="1"/>
              <a:t>Dirichlet</a:t>
            </a:r>
            <a:r>
              <a:rPr lang="en-US" dirty="0"/>
              <a:t>-Multinomial Generative Model</a:t>
            </a:r>
            <a:br>
              <a:rPr lang="en-US" dirty="0"/>
            </a:br>
            <a:r>
              <a:rPr lang="en-US" dirty="0"/>
              <a:t>(Multiple Dice Rolling)</a:t>
            </a:r>
          </a:p>
        </p:txBody>
      </p:sp>
    </p:spTree>
    <p:extLst>
      <p:ext uri="{BB962C8B-B14F-4D97-AF65-F5344CB8AC3E}">
        <p14:creationId xmlns:p14="http://schemas.microsoft.com/office/powerpoint/2010/main" val="4222664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a:solidFill>
                  <a:srgbClr val="0000FF"/>
                </a:solidFill>
              </a:rPr>
              <a:t>Multinomial Distribution</a:t>
            </a:r>
          </a:p>
        </p:txBody>
      </p:sp>
      <p:pic>
        <p:nvPicPr>
          <p:cNvPr id="17" name="Picture 16" descr="latex-image-1.pdf"/>
          <p:cNvPicPr>
            <a:picLocks noChangeAspect="1"/>
          </p:cNvPicPr>
          <p:nvPr/>
        </p:nvPicPr>
        <p:blipFill rotWithShape="1">
          <a:blip r:embed="rId3">
            <a:extLst>
              <a:ext uri="{28A0092B-C50C-407E-A947-70E740481C1C}">
                <a14:useLocalDpi xmlns:a14="http://schemas.microsoft.com/office/drawing/2010/main" val="0"/>
              </a:ext>
            </a:extLst>
          </a:blip>
          <a:srcRect b="83126"/>
          <a:stretch/>
        </p:blipFill>
        <p:spPr>
          <a:xfrm>
            <a:off x="438954" y="1051371"/>
            <a:ext cx="8280000" cy="955229"/>
          </a:xfrm>
          <a:prstGeom prst="rect">
            <a:avLst/>
          </a:prstGeom>
        </p:spPr>
      </p:pic>
    </p:spTree>
    <p:extLst>
      <p:ext uri="{BB962C8B-B14F-4D97-AF65-F5344CB8AC3E}">
        <p14:creationId xmlns:p14="http://schemas.microsoft.com/office/powerpoint/2010/main" val="11561110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a:solidFill>
                  <a:srgbClr val="0000FF"/>
                </a:solidFill>
              </a:rPr>
              <a:t>Multinomial Distribution</a:t>
            </a:r>
          </a:p>
        </p:txBody>
      </p:sp>
      <p:pic>
        <p:nvPicPr>
          <p:cNvPr id="17" name="Picture 16" descr="latex-image-1.pdf"/>
          <p:cNvPicPr>
            <a:picLocks noChangeAspect="1"/>
          </p:cNvPicPr>
          <p:nvPr/>
        </p:nvPicPr>
        <p:blipFill rotWithShape="1">
          <a:blip r:embed="rId3">
            <a:extLst>
              <a:ext uri="{28A0092B-C50C-407E-A947-70E740481C1C}">
                <a14:useLocalDpi xmlns:a14="http://schemas.microsoft.com/office/drawing/2010/main" val="0"/>
              </a:ext>
            </a:extLst>
          </a:blip>
          <a:srcRect b="72806"/>
          <a:stretch/>
        </p:blipFill>
        <p:spPr>
          <a:xfrm>
            <a:off x="438954" y="1051371"/>
            <a:ext cx="8280000" cy="1539429"/>
          </a:xfrm>
          <a:prstGeom prst="rect">
            <a:avLst/>
          </a:prstGeom>
        </p:spPr>
      </p:pic>
    </p:spTree>
    <p:extLst>
      <p:ext uri="{BB962C8B-B14F-4D97-AF65-F5344CB8AC3E}">
        <p14:creationId xmlns:p14="http://schemas.microsoft.com/office/powerpoint/2010/main" val="3991524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88" y="1046157"/>
            <a:ext cx="8640000" cy="2859502"/>
          </a:xfrm>
          <a:prstGeom prst="rect">
            <a:avLst/>
          </a:prstGeom>
        </p:spPr>
      </p:pic>
      <p:pic>
        <p:nvPicPr>
          <p:cNvPr id="3" name="Picture 2" descr="crazy_function.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032" y="4548259"/>
            <a:ext cx="6299200" cy="1955800"/>
          </a:xfrm>
          <a:prstGeom prst="rect">
            <a:avLst/>
          </a:prstGeom>
        </p:spPr>
      </p:pic>
      <p:sp>
        <p:nvSpPr>
          <p:cNvPr id="2" name="Title 1"/>
          <p:cNvSpPr>
            <a:spLocks noGrp="1"/>
          </p:cNvSpPr>
          <p:nvPr>
            <p:ph type="title"/>
          </p:nvPr>
        </p:nvSpPr>
        <p:spPr>
          <a:xfrm>
            <a:off x="457200" y="33715"/>
            <a:ext cx="8229600" cy="1143000"/>
          </a:xfrm>
        </p:spPr>
        <p:txBody>
          <a:bodyPr>
            <a:normAutofit/>
          </a:bodyPr>
          <a:lstStyle/>
          <a:p>
            <a:r>
              <a:rPr lang="en-US" sz="3400" dirty="0"/>
              <a:t>Digression: argmax and </a:t>
            </a:r>
            <a:r>
              <a:rPr lang="en-US" sz="3400" dirty="0" err="1"/>
              <a:t>argmin</a:t>
            </a:r>
            <a:endParaRPr lang="en-US" sz="3400" dirty="0"/>
          </a:p>
        </p:txBody>
      </p:sp>
      <p:cxnSp>
        <p:nvCxnSpPr>
          <p:cNvPr id="12" name="Straight Connector 11"/>
          <p:cNvCxnSpPr/>
          <p:nvPr/>
        </p:nvCxnSpPr>
        <p:spPr>
          <a:xfrm flipV="1">
            <a:off x="7449789" y="4548259"/>
            <a:ext cx="473905" cy="58931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51059" y="4152113"/>
            <a:ext cx="1792941" cy="369332"/>
          </a:xfrm>
          <a:prstGeom prst="rect">
            <a:avLst/>
          </a:prstGeom>
          <a:noFill/>
        </p:spPr>
        <p:txBody>
          <a:bodyPr wrap="none" rtlCol="0">
            <a:spAutoFit/>
          </a:bodyPr>
          <a:lstStyle/>
          <a:p>
            <a:r>
              <a:rPr lang="en-US" dirty="0">
                <a:solidFill>
                  <a:srgbClr val="FF0000"/>
                </a:solidFill>
              </a:rPr>
              <a:t>Global Maximum</a:t>
            </a:r>
          </a:p>
        </p:txBody>
      </p:sp>
      <p:sp>
        <p:nvSpPr>
          <p:cNvPr id="14" name="TextBox 13"/>
          <p:cNvSpPr txBox="1"/>
          <p:nvPr/>
        </p:nvSpPr>
        <p:spPr>
          <a:xfrm>
            <a:off x="724860" y="6458262"/>
            <a:ext cx="1561545" cy="369332"/>
          </a:xfrm>
          <a:prstGeom prst="rect">
            <a:avLst/>
          </a:prstGeom>
          <a:noFill/>
        </p:spPr>
        <p:txBody>
          <a:bodyPr wrap="none" rtlCol="0">
            <a:spAutoFit/>
          </a:bodyPr>
          <a:lstStyle/>
          <a:p>
            <a:r>
              <a:rPr lang="en-US" dirty="0">
                <a:solidFill>
                  <a:srgbClr val="FF0000"/>
                </a:solidFill>
              </a:rPr>
              <a:t>Global Minima</a:t>
            </a:r>
          </a:p>
        </p:txBody>
      </p:sp>
      <p:sp>
        <p:nvSpPr>
          <p:cNvPr id="15" name="TextBox 14"/>
          <p:cNvSpPr txBox="1"/>
          <p:nvPr/>
        </p:nvSpPr>
        <p:spPr>
          <a:xfrm>
            <a:off x="6472735" y="6458262"/>
            <a:ext cx="1561545" cy="369332"/>
          </a:xfrm>
          <a:prstGeom prst="rect">
            <a:avLst/>
          </a:prstGeom>
          <a:noFill/>
        </p:spPr>
        <p:txBody>
          <a:bodyPr wrap="none" rtlCol="0">
            <a:spAutoFit/>
          </a:bodyPr>
          <a:lstStyle/>
          <a:p>
            <a:r>
              <a:rPr lang="en-US" dirty="0">
                <a:solidFill>
                  <a:srgbClr val="FF0000"/>
                </a:solidFill>
              </a:rPr>
              <a:t>Global Minima</a:t>
            </a:r>
          </a:p>
        </p:txBody>
      </p:sp>
      <p:cxnSp>
        <p:nvCxnSpPr>
          <p:cNvPr id="16" name="Straight Connector 15"/>
          <p:cNvCxnSpPr/>
          <p:nvPr/>
        </p:nvCxnSpPr>
        <p:spPr>
          <a:xfrm flipV="1">
            <a:off x="7222315" y="6218173"/>
            <a:ext cx="287999" cy="29858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1819796" y="6219795"/>
            <a:ext cx="151649" cy="29696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982181" y="4201173"/>
            <a:ext cx="2281319" cy="369332"/>
          </a:xfrm>
          <a:prstGeom prst="rect">
            <a:avLst/>
          </a:prstGeom>
          <a:noFill/>
        </p:spPr>
        <p:txBody>
          <a:bodyPr wrap="none" rtlCol="0">
            <a:spAutoFit/>
          </a:bodyPr>
          <a:lstStyle/>
          <a:p>
            <a:r>
              <a:rPr lang="en-US" dirty="0">
                <a:solidFill>
                  <a:srgbClr val="0000FF"/>
                </a:solidFill>
              </a:rPr>
              <a:t>Local Maxima/Minima</a:t>
            </a:r>
          </a:p>
        </p:txBody>
      </p:sp>
      <p:cxnSp>
        <p:nvCxnSpPr>
          <p:cNvPr id="23" name="Straight Connector 22"/>
          <p:cNvCxnSpPr/>
          <p:nvPr/>
        </p:nvCxnSpPr>
        <p:spPr>
          <a:xfrm flipV="1">
            <a:off x="2244555" y="4536183"/>
            <a:ext cx="473905" cy="719472"/>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22" idx="2"/>
          </p:cNvCxnSpPr>
          <p:nvPr/>
        </p:nvCxnSpPr>
        <p:spPr>
          <a:xfrm flipH="1" flipV="1">
            <a:off x="3122841" y="4570505"/>
            <a:ext cx="325927" cy="7517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3736069" y="4548260"/>
            <a:ext cx="1883681" cy="7739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794000" y="4570507"/>
            <a:ext cx="101823" cy="13561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flipV="1">
            <a:off x="3448768" y="4551429"/>
            <a:ext cx="975065" cy="1499666"/>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flipV="1">
            <a:off x="4263500" y="4479615"/>
            <a:ext cx="2319334" cy="933908"/>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pic>
        <p:nvPicPr>
          <p:cNvPr id="19" name="Picture 1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032" y="4956159"/>
            <a:ext cx="612000" cy="333818"/>
          </a:xfrm>
          <a:prstGeom prst="rect">
            <a:avLst/>
          </a:prstGeom>
        </p:spPr>
      </p:pic>
    </p:spTree>
    <p:extLst>
      <p:ext uri="{BB962C8B-B14F-4D97-AF65-F5344CB8AC3E}">
        <p14:creationId xmlns:p14="http://schemas.microsoft.com/office/powerpoint/2010/main" val="22604437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a:solidFill>
                  <a:srgbClr val="0000FF"/>
                </a:solidFill>
              </a:rPr>
              <a:t>Let’s Model 𝛉 as a Random Variable</a:t>
            </a:r>
          </a:p>
        </p:txBody>
      </p:sp>
      <p:pic>
        <p:nvPicPr>
          <p:cNvPr id="17" name="Picture 16" descr="latex-image-1.pdf"/>
          <p:cNvPicPr>
            <a:picLocks noChangeAspect="1"/>
          </p:cNvPicPr>
          <p:nvPr/>
        </p:nvPicPr>
        <p:blipFill rotWithShape="1">
          <a:blip r:embed="rId3">
            <a:extLst>
              <a:ext uri="{28A0092B-C50C-407E-A947-70E740481C1C}">
                <a14:useLocalDpi xmlns:a14="http://schemas.microsoft.com/office/drawing/2010/main" val="0"/>
              </a:ext>
            </a:extLst>
          </a:blip>
          <a:srcRect b="64954"/>
          <a:stretch/>
        </p:blipFill>
        <p:spPr>
          <a:xfrm>
            <a:off x="438954" y="1051371"/>
            <a:ext cx="8280000" cy="1983929"/>
          </a:xfrm>
          <a:prstGeom prst="rect">
            <a:avLst/>
          </a:prstGeom>
        </p:spPr>
      </p:pic>
    </p:spTree>
    <p:extLst>
      <p:ext uri="{BB962C8B-B14F-4D97-AF65-F5344CB8AC3E}">
        <p14:creationId xmlns:p14="http://schemas.microsoft.com/office/powerpoint/2010/main" val="39915246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a:solidFill>
                  <a:srgbClr val="0000FF"/>
                </a:solidFill>
              </a:rPr>
              <a:t>Let’s Model 𝛉 as a Random Variable</a:t>
            </a:r>
          </a:p>
        </p:txBody>
      </p:sp>
      <p:pic>
        <p:nvPicPr>
          <p:cNvPr id="17" name="Picture 16" descr="latex-image-1.pdf"/>
          <p:cNvPicPr>
            <a:picLocks noChangeAspect="1"/>
          </p:cNvPicPr>
          <p:nvPr/>
        </p:nvPicPr>
        <p:blipFill rotWithShape="1">
          <a:blip r:embed="rId3">
            <a:extLst>
              <a:ext uri="{28A0092B-C50C-407E-A947-70E740481C1C}">
                <a14:useLocalDpi xmlns:a14="http://schemas.microsoft.com/office/drawing/2010/main" val="0"/>
              </a:ext>
            </a:extLst>
          </a:blip>
          <a:srcRect b="49026"/>
          <a:stretch/>
        </p:blipFill>
        <p:spPr>
          <a:xfrm>
            <a:off x="438954" y="1051371"/>
            <a:ext cx="8280000" cy="2885629"/>
          </a:xfrm>
          <a:prstGeom prst="rect">
            <a:avLst/>
          </a:prstGeom>
        </p:spPr>
      </p:pic>
    </p:spTree>
    <p:extLst>
      <p:ext uri="{BB962C8B-B14F-4D97-AF65-F5344CB8AC3E}">
        <p14:creationId xmlns:p14="http://schemas.microsoft.com/office/powerpoint/2010/main" val="39915246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a:solidFill>
                  <a:srgbClr val="0000FF"/>
                </a:solidFill>
              </a:rPr>
              <a:t>Let’s Model 𝛉 as a Random Variable</a:t>
            </a:r>
          </a:p>
        </p:txBody>
      </p:sp>
      <p:pic>
        <p:nvPicPr>
          <p:cNvPr id="17" name="Picture 16" descr="latex-image-1.pdf"/>
          <p:cNvPicPr>
            <a:picLocks noChangeAspect="1"/>
          </p:cNvPicPr>
          <p:nvPr/>
        </p:nvPicPr>
        <p:blipFill rotWithShape="1">
          <a:blip r:embed="rId3">
            <a:extLst>
              <a:ext uri="{28A0092B-C50C-407E-A947-70E740481C1C}">
                <a14:useLocalDpi xmlns:a14="http://schemas.microsoft.com/office/drawing/2010/main" val="0"/>
              </a:ext>
            </a:extLst>
          </a:blip>
          <a:srcRect b="49026"/>
          <a:stretch/>
        </p:blipFill>
        <p:spPr>
          <a:xfrm>
            <a:off x="438954" y="1051371"/>
            <a:ext cx="8280000" cy="2885629"/>
          </a:xfrm>
          <a:prstGeom prst="rect">
            <a:avLst/>
          </a:prstGeom>
        </p:spPr>
      </p:pic>
      <p:sp>
        <p:nvSpPr>
          <p:cNvPr id="4" name="Oval 3">
            <a:extLst>
              <a:ext uri="{FF2B5EF4-FFF2-40B4-BE49-F238E27FC236}">
                <a16:creationId xmlns:a16="http://schemas.microsoft.com/office/drawing/2014/main" id="{E9305210-8BDB-314E-9304-4E01BBE0686F}"/>
              </a:ext>
            </a:extLst>
          </p:cNvPr>
          <p:cNvSpPr/>
          <p:nvPr/>
        </p:nvSpPr>
        <p:spPr>
          <a:xfrm>
            <a:off x="4470400" y="1947250"/>
            <a:ext cx="1175657" cy="6013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44946B0-8E3B-4B4F-AFE8-AE12D9090DAD}"/>
              </a:ext>
            </a:extLst>
          </p:cNvPr>
          <p:cNvSpPr/>
          <p:nvPr/>
        </p:nvSpPr>
        <p:spPr>
          <a:xfrm>
            <a:off x="4049486" y="2942125"/>
            <a:ext cx="1451427" cy="6013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9297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err="1">
                <a:solidFill>
                  <a:srgbClr val="0000FF"/>
                </a:solidFill>
              </a:rPr>
              <a:t>Dirichlet</a:t>
            </a:r>
            <a:r>
              <a:rPr lang="en-US" sz="3400" dirty="0">
                <a:solidFill>
                  <a:srgbClr val="0000FF"/>
                </a:solidFill>
              </a:rPr>
              <a:t>-Multinomial Model</a:t>
            </a:r>
          </a:p>
        </p:txBody>
      </p:sp>
      <p:pic>
        <p:nvPicPr>
          <p:cNvPr id="10" name="Picture 9"/>
          <p:cNvPicPr>
            <a:picLocks noChangeAspect="1"/>
          </p:cNvPicPr>
          <p:nvPr/>
        </p:nvPicPr>
        <p:blipFill>
          <a:blip r:embed="rId3"/>
          <a:stretch>
            <a:fillRect/>
          </a:stretch>
        </p:blipFill>
        <p:spPr>
          <a:xfrm>
            <a:off x="42362" y="3885178"/>
            <a:ext cx="2702042" cy="2129096"/>
          </a:xfrm>
          <a:prstGeom prst="rect">
            <a:avLst/>
          </a:prstGeom>
        </p:spPr>
      </p:pic>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58" y="6032279"/>
            <a:ext cx="1970482" cy="544892"/>
          </a:xfrm>
          <a:prstGeom prst="rect">
            <a:avLst/>
          </a:prstGeom>
        </p:spPr>
      </p:pic>
      <p:pic>
        <p:nvPicPr>
          <p:cNvPr id="17" name="Picture 16" descr="latex-image-1.pdf"/>
          <p:cNvPicPr>
            <a:picLocks noChangeAspect="1"/>
          </p:cNvPicPr>
          <p:nvPr/>
        </p:nvPicPr>
        <p:blipFill rotWithShape="1">
          <a:blip r:embed="rId5">
            <a:extLst>
              <a:ext uri="{28A0092B-C50C-407E-A947-70E740481C1C}">
                <a14:useLocalDpi xmlns:a14="http://schemas.microsoft.com/office/drawing/2010/main" val="0"/>
              </a:ext>
            </a:extLst>
          </a:blip>
          <a:srcRect b="49941"/>
          <a:stretch/>
        </p:blipFill>
        <p:spPr>
          <a:xfrm>
            <a:off x="438954" y="1051371"/>
            <a:ext cx="8280000" cy="2833807"/>
          </a:xfrm>
          <a:prstGeom prst="rect">
            <a:avLst/>
          </a:prstGeom>
        </p:spPr>
      </p:pic>
      <p:sp>
        <p:nvSpPr>
          <p:cNvPr id="3" name="TextBox 2">
            <a:extLst>
              <a:ext uri="{FF2B5EF4-FFF2-40B4-BE49-F238E27FC236}">
                <a16:creationId xmlns:a16="http://schemas.microsoft.com/office/drawing/2014/main" id="{90A96F9C-9067-0748-8E84-DD9C7FC0245F}"/>
              </a:ext>
            </a:extLst>
          </p:cNvPr>
          <p:cNvSpPr txBox="1"/>
          <p:nvPr/>
        </p:nvSpPr>
        <p:spPr>
          <a:xfrm>
            <a:off x="-3336758" y="47484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024132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err="1">
                <a:solidFill>
                  <a:srgbClr val="0000FF"/>
                </a:solidFill>
              </a:rPr>
              <a:t>Dirichlet</a:t>
            </a:r>
            <a:r>
              <a:rPr lang="en-US" sz="3400" dirty="0">
                <a:solidFill>
                  <a:srgbClr val="0000FF"/>
                </a:solidFill>
              </a:rPr>
              <a:t>-Multinomial Model</a:t>
            </a:r>
          </a:p>
        </p:txBody>
      </p:sp>
      <p:pic>
        <p:nvPicPr>
          <p:cNvPr id="10" name="Picture 9"/>
          <p:cNvPicPr>
            <a:picLocks noChangeAspect="1"/>
          </p:cNvPicPr>
          <p:nvPr/>
        </p:nvPicPr>
        <p:blipFill>
          <a:blip r:embed="rId3"/>
          <a:stretch>
            <a:fillRect/>
          </a:stretch>
        </p:blipFill>
        <p:spPr>
          <a:xfrm>
            <a:off x="42362" y="3885178"/>
            <a:ext cx="2702042" cy="2129096"/>
          </a:xfrm>
          <a:prstGeom prst="rect">
            <a:avLst/>
          </a:prstGeom>
        </p:spPr>
      </p:pic>
      <p:pic>
        <p:nvPicPr>
          <p:cNvPr id="11" name="Picture 10"/>
          <p:cNvPicPr>
            <a:picLocks noChangeAspect="1"/>
          </p:cNvPicPr>
          <p:nvPr/>
        </p:nvPicPr>
        <p:blipFill>
          <a:blip r:embed="rId4"/>
          <a:stretch>
            <a:fillRect/>
          </a:stretch>
        </p:blipFill>
        <p:spPr>
          <a:xfrm>
            <a:off x="2680096" y="3885178"/>
            <a:ext cx="3197181" cy="2114950"/>
          </a:xfrm>
          <a:prstGeom prst="rect">
            <a:avLst/>
          </a:prstGeom>
        </p:spPr>
      </p:pic>
      <p:pic>
        <p:nvPicPr>
          <p:cNvPr id="12" name="Picture 11"/>
          <p:cNvPicPr>
            <a:picLocks noChangeAspect="1"/>
          </p:cNvPicPr>
          <p:nvPr/>
        </p:nvPicPr>
        <p:blipFill rotWithShape="1">
          <a:blip r:embed="rId5"/>
          <a:srcRect l="3986"/>
          <a:stretch/>
        </p:blipFill>
        <p:spPr>
          <a:xfrm>
            <a:off x="6054127" y="4116804"/>
            <a:ext cx="2947497" cy="1810793"/>
          </a:xfrm>
          <a:prstGeom prst="rect">
            <a:avLst/>
          </a:prstGeom>
        </p:spPr>
      </p:pic>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258" y="6032279"/>
            <a:ext cx="1970482" cy="544892"/>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8042" y="5982124"/>
            <a:ext cx="1533299" cy="315178"/>
          </a:xfrm>
          <a:prstGeom prst="rect">
            <a:avLst/>
          </a:prstGeom>
        </p:spPr>
      </p:pic>
      <p:pic>
        <p:nvPicPr>
          <p:cNvPr id="19" name="Picture 1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4116" y="5982124"/>
            <a:ext cx="1655968" cy="309449"/>
          </a:xfrm>
          <a:prstGeom prst="rect">
            <a:avLst/>
          </a:prstGeom>
        </p:spPr>
      </p:pic>
      <p:pic>
        <p:nvPicPr>
          <p:cNvPr id="20" name="Picture 1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7594" y="5823978"/>
            <a:ext cx="252000" cy="288000"/>
          </a:xfrm>
          <a:prstGeom prst="rect">
            <a:avLst/>
          </a:prstGeom>
        </p:spPr>
      </p:pic>
      <p:pic>
        <p:nvPicPr>
          <p:cNvPr id="21" name="Picture 20"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34011" y="5840053"/>
            <a:ext cx="261000" cy="288000"/>
          </a:xfrm>
          <a:prstGeom prst="rect">
            <a:avLst/>
          </a:prstGeom>
        </p:spPr>
      </p:pic>
      <p:pic>
        <p:nvPicPr>
          <p:cNvPr id="22" name="Picture 2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7620" y="3933403"/>
            <a:ext cx="261000" cy="288000"/>
          </a:xfrm>
          <a:prstGeom prst="rect">
            <a:avLst/>
          </a:prstGeom>
        </p:spPr>
      </p:pic>
      <p:pic>
        <p:nvPicPr>
          <p:cNvPr id="23" name="Picture 2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0085" y="5822629"/>
            <a:ext cx="252000" cy="288000"/>
          </a:xfrm>
          <a:prstGeom prst="rect">
            <a:avLst/>
          </a:prstGeom>
        </p:spPr>
      </p:pic>
      <p:pic>
        <p:nvPicPr>
          <p:cNvPr id="24" name="Picture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96502" y="5838704"/>
            <a:ext cx="261000" cy="288000"/>
          </a:xfrm>
          <a:prstGeom prst="rect">
            <a:avLst/>
          </a:prstGeom>
        </p:spPr>
      </p:pic>
      <p:pic>
        <p:nvPicPr>
          <p:cNvPr id="25" name="Picture 24"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50111" y="3932054"/>
            <a:ext cx="261000" cy="288000"/>
          </a:xfrm>
          <a:prstGeom prst="rect">
            <a:avLst/>
          </a:prstGeom>
        </p:spPr>
      </p:pic>
      <p:pic>
        <p:nvPicPr>
          <p:cNvPr id="17" name="Picture 16" descr="latex-image-1.pdf"/>
          <p:cNvPicPr>
            <a:picLocks noChangeAspect="1"/>
          </p:cNvPicPr>
          <p:nvPr/>
        </p:nvPicPr>
        <p:blipFill rotWithShape="1">
          <a:blip r:embed="rId12">
            <a:extLst>
              <a:ext uri="{28A0092B-C50C-407E-A947-70E740481C1C}">
                <a14:useLocalDpi xmlns:a14="http://schemas.microsoft.com/office/drawing/2010/main" val="0"/>
              </a:ext>
            </a:extLst>
          </a:blip>
          <a:srcRect b="49941"/>
          <a:stretch/>
        </p:blipFill>
        <p:spPr>
          <a:xfrm>
            <a:off x="438954" y="1051371"/>
            <a:ext cx="8280000" cy="2833807"/>
          </a:xfrm>
          <a:prstGeom prst="rect">
            <a:avLst/>
          </a:prstGeom>
        </p:spPr>
      </p:pic>
    </p:spTree>
    <p:extLst>
      <p:ext uri="{BB962C8B-B14F-4D97-AF65-F5344CB8AC3E}">
        <p14:creationId xmlns:p14="http://schemas.microsoft.com/office/powerpoint/2010/main" val="23540365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err="1">
                <a:solidFill>
                  <a:srgbClr val="0000FF"/>
                </a:solidFill>
              </a:rPr>
              <a:t>Dirichlet</a:t>
            </a:r>
            <a:r>
              <a:rPr lang="en-US" sz="3400" dirty="0">
                <a:solidFill>
                  <a:srgbClr val="0000FF"/>
                </a:solidFill>
              </a:rPr>
              <a:t>-Multinomial Model</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31751"/>
          <a:stretch/>
        </p:blipFill>
        <p:spPr>
          <a:xfrm>
            <a:off x="438954" y="1051371"/>
            <a:ext cx="8280000" cy="3863529"/>
          </a:xfrm>
          <a:prstGeom prst="rect">
            <a:avLst/>
          </a:prstGeom>
        </p:spPr>
      </p:pic>
      <p:sp>
        <p:nvSpPr>
          <p:cNvPr id="3" name="Rectangle 2">
            <a:extLst>
              <a:ext uri="{FF2B5EF4-FFF2-40B4-BE49-F238E27FC236}">
                <a16:creationId xmlns:a16="http://schemas.microsoft.com/office/drawing/2014/main" id="{194048F2-6B07-1145-9804-16E834FF8937}"/>
              </a:ext>
            </a:extLst>
          </p:cNvPr>
          <p:cNvSpPr/>
          <p:nvPr/>
        </p:nvSpPr>
        <p:spPr>
          <a:xfrm>
            <a:off x="4847771" y="4049485"/>
            <a:ext cx="1872343" cy="1451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08097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err="1">
                <a:solidFill>
                  <a:srgbClr val="0000FF"/>
                </a:solidFill>
              </a:rPr>
              <a:t>Dirichlet</a:t>
            </a:r>
            <a:r>
              <a:rPr lang="en-US" sz="3400" dirty="0">
                <a:solidFill>
                  <a:srgbClr val="0000FF"/>
                </a:solidFill>
              </a:rPr>
              <a:t>-Multinomial Model</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31751"/>
          <a:stretch/>
        </p:blipFill>
        <p:spPr>
          <a:xfrm>
            <a:off x="438954" y="1051371"/>
            <a:ext cx="8280000" cy="3863529"/>
          </a:xfrm>
          <a:prstGeom prst="rect">
            <a:avLst/>
          </a:prstGeom>
        </p:spPr>
      </p:pic>
    </p:spTree>
    <p:extLst>
      <p:ext uri="{BB962C8B-B14F-4D97-AF65-F5344CB8AC3E}">
        <p14:creationId xmlns:p14="http://schemas.microsoft.com/office/powerpoint/2010/main" val="11916115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err="1">
                <a:solidFill>
                  <a:srgbClr val="0000FF"/>
                </a:solidFill>
              </a:rPr>
              <a:t>Dirichlet</a:t>
            </a:r>
            <a:r>
              <a:rPr lang="en-US" sz="3400" dirty="0">
                <a:solidFill>
                  <a:srgbClr val="0000FF"/>
                </a:solidFill>
              </a:rPr>
              <a:t>-Multinomial Model</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22553"/>
          <a:stretch/>
        </p:blipFill>
        <p:spPr>
          <a:xfrm>
            <a:off x="438954" y="1051371"/>
            <a:ext cx="8280000" cy="4384229"/>
          </a:xfrm>
          <a:prstGeom prst="rect">
            <a:avLst/>
          </a:prstGeom>
        </p:spPr>
      </p:pic>
    </p:spTree>
    <p:extLst>
      <p:ext uri="{BB962C8B-B14F-4D97-AF65-F5344CB8AC3E}">
        <p14:creationId xmlns:p14="http://schemas.microsoft.com/office/powerpoint/2010/main" val="1331512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5"/>
            <a:ext cx="8229600" cy="1143000"/>
          </a:xfrm>
        </p:spPr>
        <p:txBody>
          <a:bodyPr>
            <a:normAutofit/>
          </a:bodyPr>
          <a:lstStyle/>
          <a:p>
            <a:r>
              <a:rPr lang="en-US" sz="3400" dirty="0" err="1">
                <a:solidFill>
                  <a:srgbClr val="0000FF"/>
                </a:solidFill>
              </a:rPr>
              <a:t>Dirichlet</a:t>
            </a:r>
            <a:r>
              <a:rPr lang="en-US" sz="3400" dirty="0">
                <a:solidFill>
                  <a:srgbClr val="0000FF"/>
                </a:solidFill>
              </a:rPr>
              <a:t>-Multinomial Model</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9765"/>
          <a:stretch/>
        </p:blipFill>
        <p:spPr>
          <a:xfrm>
            <a:off x="438954" y="1051371"/>
            <a:ext cx="8280000" cy="5108129"/>
          </a:xfrm>
          <a:prstGeom prst="rect">
            <a:avLst/>
          </a:prstGeom>
        </p:spPr>
      </p:pic>
    </p:spTree>
    <p:extLst>
      <p:ext uri="{BB962C8B-B14F-4D97-AF65-F5344CB8AC3E}">
        <p14:creationId xmlns:p14="http://schemas.microsoft.com/office/powerpoint/2010/main" val="13315122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54" y="1051371"/>
            <a:ext cx="8280000" cy="5660956"/>
          </a:xfrm>
          <a:prstGeom prst="rect">
            <a:avLst/>
          </a:prstGeom>
        </p:spPr>
      </p:pic>
      <p:sp>
        <p:nvSpPr>
          <p:cNvPr id="2" name="Title 1"/>
          <p:cNvSpPr>
            <a:spLocks noGrp="1"/>
          </p:cNvSpPr>
          <p:nvPr>
            <p:ph type="title"/>
          </p:nvPr>
        </p:nvSpPr>
        <p:spPr>
          <a:xfrm>
            <a:off x="457200" y="6185"/>
            <a:ext cx="8229600" cy="1143000"/>
          </a:xfrm>
        </p:spPr>
        <p:txBody>
          <a:bodyPr>
            <a:normAutofit/>
          </a:bodyPr>
          <a:lstStyle/>
          <a:p>
            <a:r>
              <a:rPr lang="en-US" sz="3400" dirty="0" err="1">
                <a:solidFill>
                  <a:srgbClr val="0000FF"/>
                </a:solidFill>
              </a:rPr>
              <a:t>Dirichlet</a:t>
            </a:r>
            <a:r>
              <a:rPr lang="en-US" sz="3400" dirty="0">
                <a:solidFill>
                  <a:srgbClr val="0000FF"/>
                </a:solidFill>
              </a:rPr>
              <a:t>-Multinomial Model</a:t>
            </a:r>
          </a:p>
        </p:txBody>
      </p:sp>
    </p:spTree>
    <p:extLst>
      <p:ext uri="{BB962C8B-B14F-4D97-AF65-F5344CB8AC3E}">
        <p14:creationId xmlns:p14="http://schemas.microsoft.com/office/powerpoint/2010/main" val="141777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D7F84-8F39-FC40-ABD2-83346AA2C6EA}"/>
              </a:ext>
            </a:extLst>
          </p:cNvPr>
          <p:cNvPicPr>
            <a:picLocks noChangeAspect="1"/>
          </p:cNvPicPr>
          <p:nvPr/>
        </p:nvPicPr>
        <p:blipFill rotWithShape="1">
          <a:blip r:embed="rId3"/>
          <a:srcRect b="83729"/>
          <a:stretch/>
        </p:blipFill>
        <p:spPr>
          <a:xfrm>
            <a:off x="332509" y="967991"/>
            <a:ext cx="8229600" cy="910685"/>
          </a:xfrm>
          <a:prstGeom prst="rect">
            <a:avLst/>
          </a:prstGeom>
        </p:spPr>
      </p:pic>
      <p:sp>
        <p:nvSpPr>
          <p:cNvPr id="7" name="Title 1">
            <a:extLst>
              <a:ext uri="{FF2B5EF4-FFF2-40B4-BE49-F238E27FC236}">
                <a16:creationId xmlns:a16="http://schemas.microsoft.com/office/drawing/2014/main" id="{3FA62316-11A3-894D-B81F-BEDB7FD88F54}"/>
              </a:ext>
            </a:extLst>
          </p:cNvPr>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Tree>
    <p:extLst>
      <p:ext uri="{BB962C8B-B14F-4D97-AF65-F5344CB8AC3E}">
        <p14:creationId xmlns:p14="http://schemas.microsoft.com/office/powerpoint/2010/main" val="30409263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ML Estimates</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85163"/>
          <a:stretch/>
        </p:blipFill>
        <p:spPr>
          <a:xfrm>
            <a:off x="441123" y="1498013"/>
            <a:ext cx="8280000" cy="610187"/>
          </a:xfrm>
          <a:prstGeom prst="rect">
            <a:avLst/>
          </a:prstGeom>
        </p:spPr>
      </p:pic>
    </p:spTree>
    <p:extLst>
      <p:ext uri="{BB962C8B-B14F-4D97-AF65-F5344CB8AC3E}">
        <p14:creationId xmlns:p14="http://schemas.microsoft.com/office/powerpoint/2010/main" val="35228676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ML Estimates</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71266"/>
          <a:stretch/>
        </p:blipFill>
        <p:spPr>
          <a:xfrm>
            <a:off x="441123" y="1498013"/>
            <a:ext cx="8280000" cy="1181687"/>
          </a:xfrm>
          <a:prstGeom prst="rect">
            <a:avLst/>
          </a:prstGeom>
        </p:spPr>
      </p:pic>
    </p:spTree>
    <p:extLst>
      <p:ext uri="{BB962C8B-B14F-4D97-AF65-F5344CB8AC3E}">
        <p14:creationId xmlns:p14="http://schemas.microsoft.com/office/powerpoint/2010/main" val="17569222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ML Estimates</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32047"/>
          <a:stretch/>
        </p:blipFill>
        <p:spPr>
          <a:xfrm>
            <a:off x="441123" y="1498013"/>
            <a:ext cx="8280000" cy="2794587"/>
          </a:xfrm>
          <a:prstGeom prst="rect">
            <a:avLst/>
          </a:prstGeom>
        </p:spPr>
      </p:pic>
      <p:sp>
        <p:nvSpPr>
          <p:cNvPr id="5" name="Oval 4"/>
          <p:cNvSpPr/>
          <p:nvPr/>
        </p:nvSpPr>
        <p:spPr>
          <a:xfrm>
            <a:off x="3799839" y="1955800"/>
            <a:ext cx="3096262" cy="65143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894838" y="1371600"/>
            <a:ext cx="1965961" cy="65143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9222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ML Estimates</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23" y="1498013"/>
            <a:ext cx="8280000" cy="4112530"/>
          </a:xfrm>
          <a:prstGeom prst="rect">
            <a:avLst/>
          </a:prstGeom>
        </p:spPr>
      </p:pic>
      <p:sp>
        <p:nvSpPr>
          <p:cNvPr id="5" name="Oval 4"/>
          <p:cNvSpPr/>
          <p:nvPr/>
        </p:nvSpPr>
        <p:spPr>
          <a:xfrm>
            <a:off x="3799839" y="1955800"/>
            <a:ext cx="3096262" cy="65143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894838" y="1371600"/>
            <a:ext cx="1965961" cy="65143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9222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92026"/>
          <a:stretch/>
        </p:blipFill>
        <p:spPr>
          <a:xfrm>
            <a:off x="438954" y="967539"/>
            <a:ext cx="8280000" cy="454861"/>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sp>
        <p:nvSpPr>
          <p:cNvPr id="4" name="Rectangle 3"/>
          <p:cNvSpPr/>
          <p:nvPr/>
        </p:nvSpPr>
        <p:spPr>
          <a:xfrm>
            <a:off x="3924300" y="1278965"/>
            <a:ext cx="1600200" cy="836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2488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78891"/>
          <a:stretch/>
        </p:blipFill>
        <p:spPr>
          <a:xfrm>
            <a:off x="438954" y="967539"/>
            <a:ext cx="8280000" cy="1204161"/>
          </a:xfrm>
          <a:prstGeom prst="rect">
            <a:avLst/>
          </a:prstGeom>
        </p:spPr>
      </p:pic>
      <p:sp>
        <p:nvSpPr>
          <p:cNvPr id="3" name="Rectangle 2"/>
          <p:cNvSpPr/>
          <p:nvPr/>
        </p:nvSpPr>
        <p:spPr>
          <a:xfrm>
            <a:off x="5775954" y="1481585"/>
            <a:ext cx="2910846" cy="690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8892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78891"/>
          <a:stretch/>
        </p:blipFill>
        <p:spPr>
          <a:xfrm>
            <a:off x="438954" y="967539"/>
            <a:ext cx="8280000" cy="1204161"/>
          </a:xfrm>
          <a:prstGeom prst="rect">
            <a:avLst/>
          </a:prstGeom>
        </p:spPr>
      </p:pic>
    </p:spTree>
    <p:extLst>
      <p:ext uri="{BB962C8B-B14F-4D97-AF65-F5344CB8AC3E}">
        <p14:creationId xmlns:p14="http://schemas.microsoft.com/office/powerpoint/2010/main" val="35957826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sp>
        <p:nvSpPr>
          <p:cNvPr id="4" name="TextBox 3"/>
          <p:cNvSpPr txBox="1"/>
          <p:nvPr/>
        </p:nvSpPr>
        <p:spPr>
          <a:xfrm>
            <a:off x="755576" y="5612812"/>
            <a:ext cx="7848872" cy="830997"/>
          </a:xfrm>
          <a:prstGeom prst="rect">
            <a:avLst/>
          </a:prstGeom>
          <a:noFill/>
        </p:spPr>
        <p:txBody>
          <a:bodyPr wrap="square" rtlCol="0">
            <a:spAutoFit/>
          </a:bodyPr>
          <a:lstStyle/>
          <a:p>
            <a:pPr algn="ctr"/>
            <a:r>
              <a:rPr lang="en-CA" sz="1600" dirty="0"/>
              <a:t>The logarithm is a monotonic transformation.</a:t>
            </a:r>
          </a:p>
          <a:p>
            <a:pPr algn="ctr"/>
            <a:r>
              <a:rPr lang="en-CA" sz="1600" dirty="0"/>
              <a:t>Hence, the position of the peak stays in the same place</a:t>
            </a:r>
            <a:br>
              <a:rPr lang="en-CA" sz="1600" dirty="0"/>
            </a:br>
            <a:r>
              <a:rPr lang="en-CA" sz="1600" dirty="0"/>
              <a:t>But the log probability easier to work with</a:t>
            </a:r>
          </a:p>
        </p:txBody>
      </p:sp>
      <p:pic>
        <p:nvPicPr>
          <p:cNvPr id="5" name="Picture 3"/>
          <p:cNvPicPr>
            <a:picLocks noChangeAspect="1" noChangeArrowheads="1"/>
          </p:cNvPicPr>
          <p:nvPr/>
        </p:nvPicPr>
        <p:blipFill>
          <a:blip r:embed="rId3" cstate="print"/>
          <a:srcRect/>
          <a:stretch>
            <a:fillRect/>
          </a:stretch>
        </p:blipFill>
        <p:spPr bwMode="auto">
          <a:xfrm>
            <a:off x="2102644" y="2516320"/>
            <a:ext cx="4752528" cy="3096492"/>
          </a:xfrm>
          <a:prstGeom prst="rect">
            <a:avLst/>
          </a:prstGeom>
          <a:noFill/>
          <a:ln w="9525">
            <a:noFill/>
            <a:miter lim="800000"/>
            <a:headEnd/>
            <a:tailEnd/>
          </a:ln>
        </p:spPr>
      </p:pic>
      <p:pic>
        <p:nvPicPr>
          <p:cNvPr id="9" name="Picture 8" descr="latex-image-1.pdf"/>
          <p:cNvPicPr>
            <a:picLocks noChangeAspect="1"/>
          </p:cNvPicPr>
          <p:nvPr/>
        </p:nvPicPr>
        <p:blipFill rotWithShape="1">
          <a:blip r:embed="rId4">
            <a:extLst>
              <a:ext uri="{28A0092B-C50C-407E-A947-70E740481C1C}">
                <a14:useLocalDpi xmlns:a14="http://schemas.microsoft.com/office/drawing/2010/main" val="0"/>
              </a:ext>
            </a:extLst>
          </a:blip>
          <a:srcRect b="78000"/>
          <a:stretch/>
        </p:blipFill>
        <p:spPr>
          <a:xfrm>
            <a:off x="438954" y="967539"/>
            <a:ext cx="8280000" cy="1254961"/>
          </a:xfrm>
          <a:prstGeom prst="rect">
            <a:avLst/>
          </a:prstGeom>
        </p:spPr>
      </p:pic>
    </p:spTree>
    <p:extLst>
      <p:ext uri="{BB962C8B-B14F-4D97-AF65-F5344CB8AC3E}">
        <p14:creationId xmlns:p14="http://schemas.microsoft.com/office/powerpoint/2010/main" val="5278988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atex-image-1.pdf"/>
          <p:cNvPicPr>
            <a:picLocks noChangeAspect="1"/>
          </p:cNvPicPr>
          <p:nvPr/>
        </p:nvPicPr>
        <p:blipFill rotWithShape="1">
          <a:blip r:embed="rId3">
            <a:extLst>
              <a:ext uri="{28A0092B-C50C-407E-A947-70E740481C1C}">
                <a14:useLocalDpi xmlns:a14="http://schemas.microsoft.com/office/drawing/2010/main" val="0"/>
              </a:ext>
            </a:extLst>
          </a:blip>
          <a:srcRect b="57074"/>
          <a:stretch/>
        </p:blipFill>
        <p:spPr>
          <a:xfrm>
            <a:off x="438954" y="967539"/>
            <a:ext cx="8280000" cy="2448761"/>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sp>
        <p:nvSpPr>
          <p:cNvPr id="4" name="Oval 3"/>
          <p:cNvSpPr/>
          <p:nvPr/>
        </p:nvSpPr>
        <p:spPr>
          <a:xfrm>
            <a:off x="4889499" y="1219200"/>
            <a:ext cx="749301" cy="10668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127500" y="2146299"/>
            <a:ext cx="1892300" cy="1130301"/>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57700" y="1473200"/>
            <a:ext cx="406399" cy="5334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1" name="Oval 10"/>
          <p:cNvSpPr/>
          <p:nvPr/>
        </p:nvSpPr>
        <p:spPr>
          <a:xfrm>
            <a:off x="3683000" y="2413000"/>
            <a:ext cx="533400" cy="5334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Tree>
    <p:extLst>
      <p:ext uri="{BB962C8B-B14F-4D97-AF65-F5344CB8AC3E}">
        <p14:creationId xmlns:p14="http://schemas.microsoft.com/office/powerpoint/2010/main" val="19279148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45942"/>
          <a:stretch/>
        </p:blipFill>
        <p:spPr>
          <a:xfrm>
            <a:off x="438954" y="967539"/>
            <a:ext cx="8280000" cy="3083762"/>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sp>
        <p:nvSpPr>
          <p:cNvPr id="8" name="Oval 7"/>
          <p:cNvSpPr/>
          <p:nvPr/>
        </p:nvSpPr>
        <p:spPr>
          <a:xfrm>
            <a:off x="6413500" y="2222499"/>
            <a:ext cx="2407054" cy="1041401"/>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083300" y="3302000"/>
            <a:ext cx="1676400" cy="7493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889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ECE01B-B83E-1940-A495-4259E9B03679}"/>
              </a:ext>
            </a:extLst>
          </p:cNvPr>
          <p:cNvPicPr>
            <a:picLocks noChangeAspect="1"/>
          </p:cNvPicPr>
          <p:nvPr/>
        </p:nvPicPr>
        <p:blipFill rotWithShape="1">
          <a:blip r:embed="rId3"/>
          <a:srcRect b="70621"/>
          <a:stretch/>
        </p:blipFill>
        <p:spPr>
          <a:xfrm>
            <a:off x="332509" y="967991"/>
            <a:ext cx="8229600" cy="1644298"/>
          </a:xfrm>
          <a:prstGeom prst="rect">
            <a:avLst/>
          </a:prstGeom>
        </p:spPr>
      </p:pic>
      <p:sp>
        <p:nvSpPr>
          <p:cNvPr id="9" name="Title 1">
            <a:extLst>
              <a:ext uri="{FF2B5EF4-FFF2-40B4-BE49-F238E27FC236}">
                <a16:creationId xmlns:a16="http://schemas.microsoft.com/office/drawing/2014/main" id="{0AF363BD-8FB3-DC44-A669-349E7FACFF95}"/>
              </a:ext>
            </a:extLst>
          </p:cNvPr>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
        <p:nvSpPr>
          <p:cNvPr id="4" name="Curved Left Arrow 3">
            <a:extLst>
              <a:ext uri="{FF2B5EF4-FFF2-40B4-BE49-F238E27FC236}">
                <a16:creationId xmlns:a16="http://schemas.microsoft.com/office/drawing/2014/main" id="{8873C796-9936-464F-97F3-693F0350115E}"/>
              </a:ext>
            </a:extLst>
          </p:cNvPr>
          <p:cNvSpPr/>
          <p:nvPr/>
        </p:nvSpPr>
        <p:spPr>
          <a:xfrm>
            <a:off x="4694329" y="1477885"/>
            <a:ext cx="304803" cy="5039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D7075B9B-38DA-8147-AD41-36C2E70CDEC4}"/>
              </a:ext>
            </a:extLst>
          </p:cNvPr>
          <p:cNvSpPr txBox="1"/>
          <p:nvPr/>
        </p:nvSpPr>
        <p:spPr>
          <a:xfrm>
            <a:off x="5006286" y="1477885"/>
            <a:ext cx="1551476" cy="461665"/>
          </a:xfrm>
          <a:prstGeom prst="rect">
            <a:avLst/>
          </a:prstGeom>
          <a:noFill/>
        </p:spPr>
        <p:txBody>
          <a:bodyPr wrap="none" rtlCol="0">
            <a:spAutoFit/>
          </a:bodyPr>
          <a:lstStyle/>
          <a:p>
            <a:r>
              <a:rPr lang="en-US" sz="2400" dirty="0"/>
              <a:t>Bayes’ rule</a:t>
            </a:r>
          </a:p>
        </p:txBody>
      </p:sp>
    </p:spTree>
    <p:extLst>
      <p:ext uri="{BB962C8B-B14F-4D97-AF65-F5344CB8AC3E}">
        <p14:creationId xmlns:p14="http://schemas.microsoft.com/office/powerpoint/2010/main" val="40513404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36369"/>
          <a:stretch/>
        </p:blipFill>
        <p:spPr>
          <a:xfrm>
            <a:off x="438954" y="967539"/>
            <a:ext cx="8280000" cy="3629862"/>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sp>
        <p:nvSpPr>
          <p:cNvPr id="4" name="Oval 3"/>
          <p:cNvSpPr/>
          <p:nvPr/>
        </p:nvSpPr>
        <p:spPr>
          <a:xfrm>
            <a:off x="6413500" y="2222499"/>
            <a:ext cx="2407054" cy="1041401"/>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6083300" y="3302000"/>
            <a:ext cx="1676400" cy="7493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6550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27241"/>
          <a:stretch/>
        </p:blipFill>
        <p:spPr>
          <a:xfrm>
            <a:off x="438954" y="967539"/>
            <a:ext cx="8280000" cy="4150562"/>
          </a:xfrm>
          <a:prstGeom prst="rect">
            <a:avLst/>
          </a:prstGeom>
        </p:spPr>
      </p:pic>
    </p:spTree>
    <p:extLst>
      <p:ext uri="{BB962C8B-B14F-4D97-AF65-F5344CB8AC3E}">
        <p14:creationId xmlns:p14="http://schemas.microsoft.com/office/powerpoint/2010/main" val="23078892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15664"/>
          <a:stretch/>
        </p:blipFill>
        <p:spPr>
          <a:xfrm>
            <a:off x="438954" y="967539"/>
            <a:ext cx="8280000" cy="4810962"/>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sp>
        <p:nvSpPr>
          <p:cNvPr id="4" name="Rectangle 3"/>
          <p:cNvSpPr/>
          <p:nvPr/>
        </p:nvSpPr>
        <p:spPr>
          <a:xfrm>
            <a:off x="3124200" y="5088965"/>
            <a:ext cx="2743200" cy="836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384300" y="5101665"/>
            <a:ext cx="698500" cy="5334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9" name="Oval 8"/>
          <p:cNvSpPr/>
          <p:nvPr/>
        </p:nvSpPr>
        <p:spPr>
          <a:xfrm>
            <a:off x="3289300" y="3361764"/>
            <a:ext cx="2578100" cy="702235"/>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7" name="Oval 6"/>
          <p:cNvSpPr/>
          <p:nvPr/>
        </p:nvSpPr>
        <p:spPr>
          <a:xfrm>
            <a:off x="6083300" y="3327400"/>
            <a:ext cx="1676400" cy="7493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336800" y="5016501"/>
            <a:ext cx="266700" cy="7493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7398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17445"/>
          <a:stretch/>
        </p:blipFill>
        <p:spPr>
          <a:xfrm>
            <a:off x="438954" y="967539"/>
            <a:ext cx="8280000" cy="4709362"/>
          </a:xfrm>
          <a:prstGeom prst="rect">
            <a:avLst/>
          </a:prstGeom>
        </p:spPr>
      </p:pic>
    </p:spTree>
    <p:extLst>
      <p:ext uri="{BB962C8B-B14F-4D97-AF65-F5344CB8AC3E}">
        <p14:creationId xmlns:p14="http://schemas.microsoft.com/office/powerpoint/2010/main" val="25411018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6982"/>
          <a:stretch/>
        </p:blipFill>
        <p:spPr>
          <a:xfrm>
            <a:off x="438954" y="967539"/>
            <a:ext cx="8280000" cy="5306262"/>
          </a:xfrm>
          <a:prstGeom prst="rect">
            <a:avLst/>
          </a:prstGeom>
        </p:spPr>
      </p:pic>
      <p:sp>
        <p:nvSpPr>
          <p:cNvPr id="5" name="Oval 4"/>
          <p:cNvSpPr/>
          <p:nvPr/>
        </p:nvSpPr>
        <p:spPr>
          <a:xfrm>
            <a:off x="3683001" y="5101665"/>
            <a:ext cx="1960562" cy="5334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6" name="Oval 5"/>
          <p:cNvSpPr/>
          <p:nvPr/>
        </p:nvSpPr>
        <p:spPr>
          <a:xfrm>
            <a:off x="2400301" y="5694830"/>
            <a:ext cx="355599" cy="5334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3" name="Rectangle 2"/>
          <p:cNvSpPr/>
          <p:nvPr/>
        </p:nvSpPr>
        <p:spPr>
          <a:xfrm>
            <a:off x="6153961" y="5635065"/>
            <a:ext cx="2872857" cy="638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981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6982"/>
          <a:stretch/>
        </p:blipFill>
        <p:spPr>
          <a:xfrm>
            <a:off x="438954" y="967539"/>
            <a:ext cx="8280000" cy="5306262"/>
          </a:xfrm>
          <a:prstGeom prst="rect">
            <a:avLst/>
          </a:prstGeom>
        </p:spPr>
      </p:pic>
      <p:sp>
        <p:nvSpPr>
          <p:cNvPr id="5" name="Oval 4"/>
          <p:cNvSpPr/>
          <p:nvPr/>
        </p:nvSpPr>
        <p:spPr>
          <a:xfrm>
            <a:off x="3683001" y="5101665"/>
            <a:ext cx="1960562" cy="5334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6" name="Oval 5"/>
          <p:cNvSpPr/>
          <p:nvPr/>
        </p:nvSpPr>
        <p:spPr>
          <a:xfrm>
            <a:off x="2400301" y="5694830"/>
            <a:ext cx="355599" cy="5334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Tree>
    <p:extLst>
      <p:ext uri="{BB962C8B-B14F-4D97-AF65-F5344CB8AC3E}">
        <p14:creationId xmlns:p14="http://schemas.microsoft.com/office/powerpoint/2010/main" val="17539327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54" y="967538"/>
            <a:ext cx="8280000" cy="5704513"/>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t>Derivation of </a:t>
            </a:r>
            <a:r>
              <a:rPr lang="en-US" sz="3400" dirty="0" err="1"/>
              <a:t>Dirichlet</a:t>
            </a:r>
            <a:r>
              <a:rPr lang="en-US" sz="3400" dirty="0"/>
              <a:t> Mode</a:t>
            </a:r>
          </a:p>
        </p:txBody>
      </p:sp>
    </p:spTree>
    <p:extLst>
      <p:ext uri="{BB962C8B-B14F-4D97-AF65-F5344CB8AC3E}">
        <p14:creationId xmlns:p14="http://schemas.microsoft.com/office/powerpoint/2010/main" val="20054059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CE3E-27C2-5A4D-91AD-F0E9644909BA}"/>
              </a:ext>
            </a:extLst>
          </p:cNvPr>
          <p:cNvSpPr>
            <a:spLocks noGrp="1"/>
          </p:cNvSpPr>
          <p:nvPr>
            <p:ph type="title"/>
          </p:nvPr>
        </p:nvSpPr>
        <p:spPr>
          <a:xfrm>
            <a:off x="457200" y="173038"/>
            <a:ext cx="8229600" cy="1143000"/>
          </a:xfrm>
        </p:spPr>
        <p:txBody>
          <a:bodyPr>
            <a:normAutofit/>
          </a:bodyPr>
          <a:lstStyle/>
          <a:p>
            <a:r>
              <a:rPr lang="en-US" sz="3400" dirty="0"/>
              <a:t>Predicting Future Dice Rolls</a:t>
            </a:r>
          </a:p>
        </p:txBody>
      </p:sp>
      <p:pic>
        <p:nvPicPr>
          <p:cNvPr id="6" name="Picture 5">
            <a:extLst>
              <a:ext uri="{FF2B5EF4-FFF2-40B4-BE49-F238E27FC236}">
                <a16:creationId xmlns:a16="http://schemas.microsoft.com/office/drawing/2014/main" id="{215CD422-7B66-A549-B715-F17E8F2B1CA0}"/>
              </a:ext>
            </a:extLst>
          </p:cNvPr>
          <p:cNvPicPr>
            <a:picLocks noChangeAspect="1"/>
          </p:cNvPicPr>
          <p:nvPr/>
        </p:nvPicPr>
        <p:blipFill rotWithShape="1">
          <a:blip r:embed="rId3"/>
          <a:srcRect b="72950"/>
          <a:stretch/>
        </p:blipFill>
        <p:spPr>
          <a:xfrm>
            <a:off x="457200" y="1316038"/>
            <a:ext cx="8229600" cy="1398587"/>
          </a:xfrm>
          <a:prstGeom prst="rect">
            <a:avLst/>
          </a:prstGeom>
        </p:spPr>
      </p:pic>
    </p:spTree>
    <p:extLst>
      <p:ext uri="{BB962C8B-B14F-4D97-AF65-F5344CB8AC3E}">
        <p14:creationId xmlns:p14="http://schemas.microsoft.com/office/powerpoint/2010/main" val="42554382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CE3E-27C2-5A4D-91AD-F0E9644909BA}"/>
              </a:ext>
            </a:extLst>
          </p:cNvPr>
          <p:cNvSpPr>
            <a:spLocks noGrp="1"/>
          </p:cNvSpPr>
          <p:nvPr>
            <p:ph type="title"/>
          </p:nvPr>
        </p:nvSpPr>
        <p:spPr>
          <a:xfrm>
            <a:off x="457200" y="173038"/>
            <a:ext cx="8229600" cy="1143000"/>
          </a:xfrm>
        </p:spPr>
        <p:txBody>
          <a:bodyPr>
            <a:normAutofit/>
          </a:bodyPr>
          <a:lstStyle/>
          <a:p>
            <a:r>
              <a:rPr lang="en-US" sz="3400" dirty="0"/>
              <a:t>Predicting Future Dice Rolls</a:t>
            </a:r>
          </a:p>
        </p:txBody>
      </p:sp>
      <p:pic>
        <p:nvPicPr>
          <p:cNvPr id="6" name="Picture 5">
            <a:extLst>
              <a:ext uri="{FF2B5EF4-FFF2-40B4-BE49-F238E27FC236}">
                <a16:creationId xmlns:a16="http://schemas.microsoft.com/office/drawing/2014/main" id="{215CD422-7B66-A549-B715-F17E8F2B1CA0}"/>
              </a:ext>
            </a:extLst>
          </p:cNvPr>
          <p:cNvPicPr>
            <a:picLocks noChangeAspect="1"/>
          </p:cNvPicPr>
          <p:nvPr/>
        </p:nvPicPr>
        <p:blipFill rotWithShape="1">
          <a:blip r:embed="rId3"/>
          <a:srcRect b="53607"/>
          <a:stretch/>
        </p:blipFill>
        <p:spPr>
          <a:xfrm>
            <a:off x="457200" y="1316038"/>
            <a:ext cx="8229600" cy="2398712"/>
          </a:xfrm>
          <a:prstGeom prst="rect">
            <a:avLst/>
          </a:prstGeom>
        </p:spPr>
      </p:pic>
    </p:spTree>
    <p:extLst>
      <p:ext uri="{BB962C8B-B14F-4D97-AF65-F5344CB8AC3E}">
        <p14:creationId xmlns:p14="http://schemas.microsoft.com/office/powerpoint/2010/main" val="21646620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CE3E-27C2-5A4D-91AD-F0E9644909BA}"/>
              </a:ext>
            </a:extLst>
          </p:cNvPr>
          <p:cNvSpPr>
            <a:spLocks noGrp="1"/>
          </p:cNvSpPr>
          <p:nvPr>
            <p:ph type="title"/>
          </p:nvPr>
        </p:nvSpPr>
        <p:spPr>
          <a:xfrm>
            <a:off x="457200" y="173038"/>
            <a:ext cx="8229600" cy="1143000"/>
          </a:xfrm>
        </p:spPr>
        <p:txBody>
          <a:bodyPr>
            <a:normAutofit/>
          </a:bodyPr>
          <a:lstStyle/>
          <a:p>
            <a:r>
              <a:rPr lang="en-US" sz="3400" dirty="0"/>
              <a:t>Predicting Future Dice Rolls</a:t>
            </a:r>
          </a:p>
        </p:txBody>
      </p:sp>
      <p:pic>
        <p:nvPicPr>
          <p:cNvPr id="6" name="Picture 5">
            <a:extLst>
              <a:ext uri="{FF2B5EF4-FFF2-40B4-BE49-F238E27FC236}">
                <a16:creationId xmlns:a16="http://schemas.microsoft.com/office/drawing/2014/main" id="{215CD422-7B66-A549-B715-F17E8F2B1CA0}"/>
              </a:ext>
            </a:extLst>
          </p:cNvPr>
          <p:cNvPicPr>
            <a:picLocks noChangeAspect="1"/>
          </p:cNvPicPr>
          <p:nvPr/>
        </p:nvPicPr>
        <p:blipFill rotWithShape="1">
          <a:blip r:embed="rId3"/>
          <a:srcRect b="42829"/>
          <a:stretch/>
        </p:blipFill>
        <p:spPr>
          <a:xfrm>
            <a:off x="457200" y="1316038"/>
            <a:ext cx="8229600" cy="2955925"/>
          </a:xfrm>
          <a:prstGeom prst="rect">
            <a:avLst/>
          </a:prstGeom>
        </p:spPr>
      </p:pic>
    </p:spTree>
    <p:extLst>
      <p:ext uri="{BB962C8B-B14F-4D97-AF65-F5344CB8AC3E}">
        <p14:creationId xmlns:p14="http://schemas.microsoft.com/office/powerpoint/2010/main" val="723599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C70389-70CF-8F49-9702-96619866C814}"/>
              </a:ext>
            </a:extLst>
          </p:cNvPr>
          <p:cNvPicPr>
            <a:picLocks noChangeAspect="1"/>
          </p:cNvPicPr>
          <p:nvPr/>
        </p:nvPicPr>
        <p:blipFill rotWithShape="1">
          <a:blip r:embed="rId3"/>
          <a:srcRect b="59668"/>
          <a:stretch/>
        </p:blipFill>
        <p:spPr>
          <a:xfrm>
            <a:off x="332509" y="967991"/>
            <a:ext cx="8229600" cy="2257347"/>
          </a:xfrm>
          <a:prstGeom prst="rect">
            <a:avLst/>
          </a:prstGeom>
        </p:spPr>
      </p:pic>
      <p:sp>
        <p:nvSpPr>
          <p:cNvPr id="11" name="Title 1">
            <a:extLst>
              <a:ext uri="{FF2B5EF4-FFF2-40B4-BE49-F238E27FC236}">
                <a16:creationId xmlns:a16="http://schemas.microsoft.com/office/drawing/2014/main" id="{2C594708-C6ED-8C48-9A0D-C955123AD127}"/>
              </a:ext>
            </a:extLst>
          </p:cNvPr>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
        <p:nvSpPr>
          <p:cNvPr id="12" name="Curved Left Arrow 11">
            <a:extLst>
              <a:ext uri="{FF2B5EF4-FFF2-40B4-BE49-F238E27FC236}">
                <a16:creationId xmlns:a16="http://schemas.microsoft.com/office/drawing/2014/main" id="{7A1D597F-C7B9-0048-9B87-BC601AB94C55}"/>
              </a:ext>
            </a:extLst>
          </p:cNvPr>
          <p:cNvSpPr/>
          <p:nvPr/>
        </p:nvSpPr>
        <p:spPr>
          <a:xfrm>
            <a:off x="4694329" y="2164210"/>
            <a:ext cx="257206" cy="54421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177F2FE3-82C4-064F-AF1C-F08C3B76F609}"/>
              </a:ext>
            </a:extLst>
          </p:cNvPr>
          <p:cNvSpPr txBox="1"/>
          <p:nvPr/>
        </p:nvSpPr>
        <p:spPr>
          <a:xfrm>
            <a:off x="5006286" y="2150624"/>
            <a:ext cx="3014132" cy="461665"/>
          </a:xfrm>
          <a:prstGeom prst="rect">
            <a:avLst/>
          </a:prstGeom>
          <a:noFill/>
        </p:spPr>
        <p:txBody>
          <a:bodyPr wrap="square" rtlCol="0">
            <a:spAutoFit/>
          </a:bodyPr>
          <a:lstStyle/>
          <a:p>
            <a:r>
              <a:rPr lang="en-US" sz="2400" dirty="0"/>
              <a:t>p(x) not function of y</a:t>
            </a:r>
          </a:p>
        </p:txBody>
      </p:sp>
      <p:sp>
        <p:nvSpPr>
          <p:cNvPr id="14" name="Curved Left Arrow 13">
            <a:extLst>
              <a:ext uri="{FF2B5EF4-FFF2-40B4-BE49-F238E27FC236}">
                <a16:creationId xmlns:a16="http://schemas.microsoft.com/office/drawing/2014/main" id="{2BE44079-D6AC-224A-85A1-41C27C4BA823}"/>
              </a:ext>
            </a:extLst>
          </p:cNvPr>
          <p:cNvSpPr/>
          <p:nvPr/>
        </p:nvSpPr>
        <p:spPr>
          <a:xfrm>
            <a:off x="4694329" y="1477885"/>
            <a:ext cx="304803" cy="5039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1B53EE3E-DE4B-BA49-B19B-73B0CE7E7E1B}"/>
              </a:ext>
            </a:extLst>
          </p:cNvPr>
          <p:cNvSpPr txBox="1"/>
          <p:nvPr/>
        </p:nvSpPr>
        <p:spPr>
          <a:xfrm>
            <a:off x="5006286" y="1477885"/>
            <a:ext cx="1551476" cy="461665"/>
          </a:xfrm>
          <a:prstGeom prst="rect">
            <a:avLst/>
          </a:prstGeom>
          <a:noFill/>
        </p:spPr>
        <p:txBody>
          <a:bodyPr wrap="none" rtlCol="0">
            <a:spAutoFit/>
          </a:bodyPr>
          <a:lstStyle/>
          <a:p>
            <a:r>
              <a:rPr lang="en-US" sz="2400" dirty="0"/>
              <a:t>Bayes’ rule</a:t>
            </a:r>
          </a:p>
        </p:txBody>
      </p:sp>
    </p:spTree>
    <p:extLst>
      <p:ext uri="{BB962C8B-B14F-4D97-AF65-F5344CB8AC3E}">
        <p14:creationId xmlns:p14="http://schemas.microsoft.com/office/powerpoint/2010/main" val="42222337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CE3E-27C2-5A4D-91AD-F0E9644909BA}"/>
              </a:ext>
            </a:extLst>
          </p:cNvPr>
          <p:cNvSpPr>
            <a:spLocks noGrp="1"/>
          </p:cNvSpPr>
          <p:nvPr>
            <p:ph type="title"/>
          </p:nvPr>
        </p:nvSpPr>
        <p:spPr>
          <a:xfrm>
            <a:off x="457200" y="173038"/>
            <a:ext cx="8229600" cy="1143000"/>
          </a:xfrm>
        </p:spPr>
        <p:txBody>
          <a:bodyPr>
            <a:normAutofit/>
          </a:bodyPr>
          <a:lstStyle/>
          <a:p>
            <a:r>
              <a:rPr lang="en-US" sz="3400" dirty="0"/>
              <a:t>Predicting Future Dice Rolls</a:t>
            </a:r>
          </a:p>
        </p:txBody>
      </p:sp>
      <p:pic>
        <p:nvPicPr>
          <p:cNvPr id="6" name="Picture 5">
            <a:extLst>
              <a:ext uri="{FF2B5EF4-FFF2-40B4-BE49-F238E27FC236}">
                <a16:creationId xmlns:a16="http://schemas.microsoft.com/office/drawing/2014/main" id="{215CD422-7B66-A549-B715-F17E8F2B1CA0}"/>
              </a:ext>
            </a:extLst>
          </p:cNvPr>
          <p:cNvPicPr>
            <a:picLocks noChangeAspect="1"/>
          </p:cNvPicPr>
          <p:nvPr/>
        </p:nvPicPr>
        <p:blipFill>
          <a:blip r:embed="rId3"/>
          <a:stretch>
            <a:fillRect/>
          </a:stretch>
        </p:blipFill>
        <p:spPr>
          <a:xfrm>
            <a:off x="457200" y="1316038"/>
            <a:ext cx="8229600" cy="5170352"/>
          </a:xfrm>
          <a:prstGeom prst="rect">
            <a:avLst/>
          </a:prstGeom>
        </p:spPr>
      </p:pic>
    </p:spTree>
    <p:extLst>
      <p:ext uri="{BB962C8B-B14F-4D97-AF65-F5344CB8AC3E}">
        <p14:creationId xmlns:p14="http://schemas.microsoft.com/office/powerpoint/2010/main" val="11106862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47"/>
            <a:ext cx="8229600" cy="1143000"/>
          </a:xfrm>
        </p:spPr>
        <p:txBody>
          <a:bodyPr>
            <a:normAutofit/>
          </a:bodyPr>
          <a:lstStyle/>
          <a:p>
            <a:r>
              <a:rPr lang="en-US" sz="3400" dirty="0"/>
              <a:t>Posterior Predictive Distribution</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90888"/>
          <a:stretch/>
        </p:blipFill>
        <p:spPr>
          <a:xfrm>
            <a:off x="250413" y="1274531"/>
            <a:ext cx="8640000" cy="478070"/>
          </a:xfrm>
          <a:prstGeom prst="rect">
            <a:avLst/>
          </a:prstGeom>
        </p:spPr>
      </p:pic>
    </p:spTree>
    <p:extLst>
      <p:ext uri="{BB962C8B-B14F-4D97-AF65-F5344CB8AC3E}">
        <p14:creationId xmlns:p14="http://schemas.microsoft.com/office/powerpoint/2010/main" val="1730811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47"/>
            <a:ext cx="8229600" cy="1143000"/>
          </a:xfrm>
        </p:spPr>
        <p:txBody>
          <a:bodyPr>
            <a:normAutofit/>
          </a:bodyPr>
          <a:lstStyle/>
          <a:p>
            <a:r>
              <a:rPr lang="en-US" sz="3400" dirty="0"/>
              <a:t>Posterior Predictive Distribution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1" b="79603"/>
          <a:stretch/>
        </p:blipFill>
        <p:spPr>
          <a:xfrm>
            <a:off x="250413" y="1274533"/>
            <a:ext cx="8640000" cy="1070205"/>
          </a:xfrm>
          <a:prstGeom prst="rect">
            <a:avLst/>
          </a:prstGeom>
        </p:spPr>
      </p:pic>
    </p:spTree>
    <p:extLst>
      <p:ext uri="{BB962C8B-B14F-4D97-AF65-F5344CB8AC3E}">
        <p14:creationId xmlns:p14="http://schemas.microsoft.com/office/powerpoint/2010/main" val="20892944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47"/>
            <a:ext cx="8229600" cy="1143000"/>
          </a:xfrm>
        </p:spPr>
        <p:txBody>
          <a:bodyPr>
            <a:normAutofit/>
          </a:bodyPr>
          <a:lstStyle/>
          <a:p>
            <a:r>
              <a:rPr lang="en-US" sz="3400" dirty="0"/>
              <a:t>Posterior Predictive Distribution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2" b="67229"/>
          <a:stretch/>
        </p:blipFill>
        <p:spPr>
          <a:xfrm>
            <a:off x="250413" y="1274532"/>
            <a:ext cx="8640000" cy="1719493"/>
          </a:xfrm>
          <a:prstGeom prst="rect">
            <a:avLst/>
          </a:prstGeom>
        </p:spPr>
      </p:pic>
    </p:spTree>
    <p:extLst>
      <p:ext uri="{BB962C8B-B14F-4D97-AF65-F5344CB8AC3E}">
        <p14:creationId xmlns:p14="http://schemas.microsoft.com/office/powerpoint/2010/main" val="20892944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47"/>
            <a:ext cx="8229600" cy="1143000"/>
          </a:xfrm>
        </p:spPr>
        <p:txBody>
          <a:bodyPr>
            <a:normAutofit/>
          </a:bodyPr>
          <a:lstStyle/>
          <a:p>
            <a:r>
              <a:rPr lang="en-US" sz="3400" dirty="0"/>
              <a:t>Posterior Predictive Distribution</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t="-2" b="54167"/>
          <a:stretch/>
        </p:blipFill>
        <p:spPr>
          <a:xfrm>
            <a:off x="250413" y="1274532"/>
            <a:ext cx="8640000" cy="2404775"/>
          </a:xfrm>
          <a:prstGeom prst="rect">
            <a:avLst/>
          </a:prstGeom>
        </p:spPr>
      </p:pic>
    </p:spTree>
    <p:extLst>
      <p:ext uri="{BB962C8B-B14F-4D97-AF65-F5344CB8AC3E}">
        <p14:creationId xmlns:p14="http://schemas.microsoft.com/office/powerpoint/2010/main" val="7441065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t="-2" b="43204"/>
          <a:stretch/>
        </p:blipFill>
        <p:spPr>
          <a:xfrm>
            <a:off x="250413" y="1274532"/>
            <a:ext cx="8640000" cy="2979970"/>
          </a:xfrm>
          <a:prstGeom prst="rect">
            <a:avLst/>
          </a:prstGeom>
        </p:spPr>
      </p:pic>
      <p:sp>
        <p:nvSpPr>
          <p:cNvPr id="2" name="Title 1"/>
          <p:cNvSpPr>
            <a:spLocks noGrp="1"/>
          </p:cNvSpPr>
          <p:nvPr>
            <p:ph type="title"/>
          </p:nvPr>
        </p:nvSpPr>
        <p:spPr>
          <a:xfrm>
            <a:off x="457200" y="143247"/>
            <a:ext cx="8229600" cy="1143000"/>
          </a:xfrm>
        </p:spPr>
        <p:txBody>
          <a:bodyPr>
            <a:normAutofit/>
          </a:bodyPr>
          <a:lstStyle/>
          <a:p>
            <a:r>
              <a:rPr lang="en-US" sz="3400" dirty="0"/>
              <a:t>Posterior Predictive Distribution</a:t>
            </a:r>
          </a:p>
        </p:txBody>
      </p:sp>
      <p:sp>
        <p:nvSpPr>
          <p:cNvPr id="5" name="Oval 4"/>
          <p:cNvSpPr>
            <a:spLocks noChangeAspect="1"/>
          </p:cNvSpPr>
          <p:nvPr/>
        </p:nvSpPr>
        <p:spPr>
          <a:xfrm>
            <a:off x="2303931" y="30480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p:cNvSpPr>
            <a:spLocks noChangeAspect="1"/>
          </p:cNvSpPr>
          <p:nvPr/>
        </p:nvSpPr>
        <p:spPr>
          <a:xfrm>
            <a:off x="2329331" y="3695700"/>
            <a:ext cx="1167464" cy="558801"/>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Curved Left Arrow 7"/>
          <p:cNvSpPr/>
          <p:nvPr/>
        </p:nvSpPr>
        <p:spPr>
          <a:xfrm>
            <a:off x="4936510" y="3212748"/>
            <a:ext cx="360441" cy="813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5352587" y="3341125"/>
            <a:ext cx="2655181" cy="369332"/>
          </a:xfrm>
          <a:prstGeom prst="rect">
            <a:avLst/>
          </a:prstGeom>
          <a:noFill/>
        </p:spPr>
        <p:txBody>
          <a:bodyPr wrap="none" rtlCol="0">
            <a:spAutoFit/>
          </a:bodyPr>
          <a:lstStyle/>
          <a:p>
            <a:r>
              <a:rPr lang="en-US" dirty="0">
                <a:solidFill>
                  <a:srgbClr val="0000FF"/>
                </a:solidFill>
              </a:rPr>
              <a:t>Conditional Independence</a:t>
            </a:r>
          </a:p>
        </p:txBody>
      </p:sp>
    </p:spTree>
    <p:extLst>
      <p:ext uri="{BB962C8B-B14F-4D97-AF65-F5344CB8AC3E}">
        <p14:creationId xmlns:p14="http://schemas.microsoft.com/office/powerpoint/2010/main" val="7441065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47"/>
            <a:ext cx="8229600" cy="1143000"/>
          </a:xfrm>
        </p:spPr>
        <p:txBody>
          <a:bodyPr>
            <a:normAutofit/>
          </a:bodyPr>
          <a:lstStyle/>
          <a:p>
            <a:r>
              <a:rPr lang="en-US" sz="3400" dirty="0"/>
              <a:t>Posterior Predictive Distribution</a:t>
            </a:r>
          </a:p>
        </p:txBody>
      </p:sp>
      <p:sp>
        <p:nvSpPr>
          <p:cNvPr id="5" name="Oval 4"/>
          <p:cNvSpPr>
            <a:spLocks noChangeAspect="1"/>
          </p:cNvSpPr>
          <p:nvPr/>
        </p:nvSpPr>
        <p:spPr>
          <a:xfrm>
            <a:off x="2303931" y="30480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 name="Oval 5"/>
          <p:cNvSpPr>
            <a:spLocks noChangeAspect="1"/>
          </p:cNvSpPr>
          <p:nvPr/>
        </p:nvSpPr>
        <p:spPr>
          <a:xfrm>
            <a:off x="2329331" y="3695700"/>
            <a:ext cx="1167464" cy="558801"/>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Curved Left Arrow 6"/>
          <p:cNvSpPr/>
          <p:nvPr/>
        </p:nvSpPr>
        <p:spPr>
          <a:xfrm>
            <a:off x="4936510" y="3212748"/>
            <a:ext cx="360441" cy="813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t="-1" b="30584"/>
          <a:stretch/>
        </p:blipFill>
        <p:spPr>
          <a:xfrm>
            <a:off x="250413" y="1274531"/>
            <a:ext cx="8640000" cy="3642065"/>
          </a:xfrm>
          <a:prstGeom prst="rect">
            <a:avLst/>
          </a:prstGeom>
        </p:spPr>
      </p:pic>
      <p:sp>
        <p:nvSpPr>
          <p:cNvPr id="10" name="TextBox 9"/>
          <p:cNvSpPr txBox="1"/>
          <p:nvPr/>
        </p:nvSpPr>
        <p:spPr>
          <a:xfrm>
            <a:off x="5352587" y="3341125"/>
            <a:ext cx="2655181" cy="369332"/>
          </a:xfrm>
          <a:prstGeom prst="rect">
            <a:avLst/>
          </a:prstGeom>
          <a:noFill/>
        </p:spPr>
        <p:txBody>
          <a:bodyPr wrap="none" rtlCol="0">
            <a:spAutoFit/>
          </a:bodyPr>
          <a:lstStyle/>
          <a:p>
            <a:r>
              <a:rPr lang="en-US" dirty="0">
                <a:solidFill>
                  <a:srgbClr val="0000FF"/>
                </a:solidFill>
              </a:rPr>
              <a:t>Conditional Independence</a:t>
            </a:r>
          </a:p>
        </p:txBody>
      </p:sp>
    </p:spTree>
    <p:extLst>
      <p:ext uri="{BB962C8B-B14F-4D97-AF65-F5344CB8AC3E}">
        <p14:creationId xmlns:p14="http://schemas.microsoft.com/office/powerpoint/2010/main" val="40475101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47"/>
            <a:ext cx="8229600" cy="1143000"/>
          </a:xfrm>
        </p:spPr>
        <p:txBody>
          <a:bodyPr>
            <a:normAutofit/>
          </a:bodyPr>
          <a:lstStyle/>
          <a:p>
            <a:r>
              <a:rPr lang="en-US" sz="3400" dirty="0"/>
              <a:t>Posterior Predictive Distribution</a:t>
            </a:r>
          </a:p>
        </p:txBody>
      </p:sp>
      <p:sp>
        <p:nvSpPr>
          <p:cNvPr id="5" name="Oval 4"/>
          <p:cNvSpPr/>
          <p:nvPr/>
        </p:nvSpPr>
        <p:spPr>
          <a:xfrm>
            <a:off x="2951163" y="1604682"/>
            <a:ext cx="2636837" cy="65143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39239" y="1071282"/>
            <a:ext cx="1191262" cy="65143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a:off x="2303931" y="30480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Oval 7"/>
          <p:cNvSpPr>
            <a:spLocks noChangeAspect="1"/>
          </p:cNvSpPr>
          <p:nvPr/>
        </p:nvSpPr>
        <p:spPr>
          <a:xfrm>
            <a:off x="2329331" y="3695700"/>
            <a:ext cx="1167464" cy="558801"/>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9" name="Curved Left Arrow 8"/>
          <p:cNvSpPr/>
          <p:nvPr/>
        </p:nvSpPr>
        <p:spPr>
          <a:xfrm>
            <a:off x="4936510" y="3212748"/>
            <a:ext cx="360441" cy="813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1" name="Picture 10" descr="latex-image-1.pdf"/>
          <p:cNvPicPr>
            <a:picLocks noChangeAspect="1"/>
          </p:cNvPicPr>
          <p:nvPr/>
        </p:nvPicPr>
        <p:blipFill rotWithShape="1">
          <a:blip r:embed="rId3">
            <a:extLst>
              <a:ext uri="{28A0092B-C50C-407E-A947-70E740481C1C}">
                <a14:useLocalDpi xmlns:a14="http://schemas.microsoft.com/office/drawing/2010/main" val="0"/>
              </a:ext>
            </a:extLst>
          </a:blip>
          <a:srcRect b="22826"/>
          <a:stretch/>
        </p:blipFill>
        <p:spPr>
          <a:xfrm>
            <a:off x="250413" y="1274531"/>
            <a:ext cx="8640000" cy="4049068"/>
          </a:xfrm>
          <a:prstGeom prst="rect">
            <a:avLst/>
          </a:prstGeom>
        </p:spPr>
      </p:pic>
      <p:sp>
        <p:nvSpPr>
          <p:cNvPr id="12" name="TextBox 11"/>
          <p:cNvSpPr txBox="1"/>
          <p:nvPr/>
        </p:nvSpPr>
        <p:spPr>
          <a:xfrm>
            <a:off x="5352587" y="3341125"/>
            <a:ext cx="2655181" cy="369332"/>
          </a:xfrm>
          <a:prstGeom prst="rect">
            <a:avLst/>
          </a:prstGeom>
          <a:noFill/>
        </p:spPr>
        <p:txBody>
          <a:bodyPr wrap="none" rtlCol="0">
            <a:spAutoFit/>
          </a:bodyPr>
          <a:lstStyle/>
          <a:p>
            <a:r>
              <a:rPr lang="en-US" dirty="0">
                <a:solidFill>
                  <a:srgbClr val="0000FF"/>
                </a:solidFill>
              </a:rPr>
              <a:t>Conditional Independence</a:t>
            </a:r>
          </a:p>
        </p:txBody>
      </p:sp>
    </p:spTree>
    <p:extLst>
      <p:ext uri="{BB962C8B-B14F-4D97-AF65-F5344CB8AC3E}">
        <p14:creationId xmlns:p14="http://schemas.microsoft.com/office/powerpoint/2010/main" val="34554132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47"/>
            <a:ext cx="8229600" cy="1143000"/>
          </a:xfrm>
        </p:spPr>
        <p:txBody>
          <a:bodyPr>
            <a:normAutofit/>
          </a:bodyPr>
          <a:lstStyle/>
          <a:p>
            <a:r>
              <a:rPr lang="en-US" sz="3400" dirty="0"/>
              <a:t>Posterior Predictive Distribution</a:t>
            </a:r>
          </a:p>
        </p:txBody>
      </p:sp>
      <p:sp>
        <p:nvSpPr>
          <p:cNvPr id="5" name="Oval 4"/>
          <p:cNvSpPr/>
          <p:nvPr/>
        </p:nvSpPr>
        <p:spPr>
          <a:xfrm>
            <a:off x="2951163" y="1604682"/>
            <a:ext cx="2636837" cy="65143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39239" y="1071282"/>
            <a:ext cx="1191262" cy="65143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a:off x="2303931" y="30480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Oval 7"/>
          <p:cNvSpPr>
            <a:spLocks noChangeAspect="1"/>
          </p:cNvSpPr>
          <p:nvPr/>
        </p:nvSpPr>
        <p:spPr>
          <a:xfrm>
            <a:off x="2329331" y="3695700"/>
            <a:ext cx="1167464" cy="558801"/>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9" name="Curved Left Arrow 8"/>
          <p:cNvSpPr/>
          <p:nvPr/>
        </p:nvSpPr>
        <p:spPr>
          <a:xfrm>
            <a:off x="4936510" y="3212748"/>
            <a:ext cx="360441" cy="813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1" name="Picture 10" descr="latex-image-1.pdf"/>
          <p:cNvPicPr>
            <a:picLocks noChangeAspect="1"/>
          </p:cNvPicPr>
          <p:nvPr/>
        </p:nvPicPr>
        <p:blipFill rotWithShape="1">
          <a:blip r:embed="rId3">
            <a:extLst>
              <a:ext uri="{28A0092B-C50C-407E-A947-70E740481C1C}">
                <a14:useLocalDpi xmlns:a14="http://schemas.microsoft.com/office/drawing/2010/main" val="0"/>
              </a:ext>
            </a:extLst>
          </a:blip>
          <a:srcRect b="9794"/>
          <a:stretch/>
        </p:blipFill>
        <p:spPr>
          <a:xfrm>
            <a:off x="250413" y="1274531"/>
            <a:ext cx="8640000" cy="4732834"/>
          </a:xfrm>
          <a:prstGeom prst="rect">
            <a:avLst/>
          </a:prstGeom>
        </p:spPr>
      </p:pic>
      <p:sp>
        <p:nvSpPr>
          <p:cNvPr id="12" name="TextBox 11"/>
          <p:cNvSpPr txBox="1"/>
          <p:nvPr/>
        </p:nvSpPr>
        <p:spPr>
          <a:xfrm>
            <a:off x="5352587" y="3341125"/>
            <a:ext cx="2655181" cy="369332"/>
          </a:xfrm>
          <a:prstGeom prst="rect">
            <a:avLst/>
          </a:prstGeom>
          <a:noFill/>
        </p:spPr>
        <p:txBody>
          <a:bodyPr wrap="none" rtlCol="0">
            <a:spAutoFit/>
          </a:bodyPr>
          <a:lstStyle/>
          <a:p>
            <a:r>
              <a:rPr lang="en-US" dirty="0">
                <a:solidFill>
                  <a:srgbClr val="0000FF"/>
                </a:solidFill>
              </a:rPr>
              <a:t>Conditional Independence</a:t>
            </a:r>
          </a:p>
        </p:txBody>
      </p:sp>
    </p:spTree>
    <p:extLst>
      <p:ext uri="{BB962C8B-B14F-4D97-AF65-F5344CB8AC3E}">
        <p14:creationId xmlns:p14="http://schemas.microsoft.com/office/powerpoint/2010/main" val="10196222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13" y="1274530"/>
            <a:ext cx="8640000" cy="5246687"/>
          </a:xfrm>
          <a:prstGeom prst="rect">
            <a:avLst/>
          </a:prstGeom>
        </p:spPr>
      </p:pic>
      <p:sp>
        <p:nvSpPr>
          <p:cNvPr id="2" name="Title 1"/>
          <p:cNvSpPr>
            <a:spLocks noGrp="1"/>
          </p:cNvSpPr>
          <p:nvPr>
            <p:ph type="title"/>
          </p:nvPr>
        </p:nvSpPr>
        <p:spPr>
          <a:xfrm>
            <a:off x="457200" y="143247"/>
            <a:ext cx="8229600" cy="1143000"/>
          </a:xfrm>
        </p:spPr>
        <p:txBody>
          <a:bodyPr>
            <a:normAutofit/>
          </a:bodyPr>
          <a:lstStyle/>
          <a:p>
            <a:r>
              <a:rPr lang="en-US" sz="3400" dirty="0"/>
              <a:t>Posterior Predictive Distribution</a:t>
            </a:r>
          </a:p>
        </p:txBody>
      </p:sp>
      <p:sp>
        <p:nvSpPr>
          <p:cNvPr id="4" name="Oval 3"/>
          <p:cNvSpPr/>
          <p:nvPr/>
        </p:nvSpPr>
        <p:spPr>
          <a:xfrm>
            <a:off x="2951163" y="1604682"/>
            <a:ext cx="2636837" cy="65143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539239" y="1071282"/>
            <a:ext cx="1191262" cy="65143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a:off x="2303931" y="3048000"/>
            <a:ext cx="1459564" cy="52632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p:cNvSpPr>
            <a:spLocks noChangeAspect="1"/>
          </p:cNvSpPr>
          <p:nvPr/>
        </p:nvSpPr>
        <p:spPr>
          <a:xfrm>
            <a:off x="2329331" y="3695700"/>
            <a:ext cx="1167464" cy="558801"/>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Curved Left Arrow 7"/>
          <p:cNvSpPr/>
          <p:nvPr/>
        </p:nvSpPr>
        <p:spPr>
          <a:xfrm>
            <a:off x="4936510" y="3212748"/>
            <a:ext cx="360441" cy="813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352587" y="3341125"/>
            <a:ext cx="2655181" cy="369332"/>
          </a:xfrm>
          <a:prstGeom prst="rect">
            <a:avLst/>
          </a:prstGeom>
          <a:noFill/>
        </p:spPr>
        <p:txBody>
          <a:bodyPr wrap="none" rtlCol="0">
            <a:spAutoFit/>
          </a:bodyPr>
          <a:lstStyle/>
          <a:p>
            <a:r>
              <a:rPr lang="en-US" dirty="0">
                <a:solidFill>
                  <a:srgbClr val="0000FF"/>
                </a:solidFill>
              </a:rPr>
              <a:t>Conditional Independence</a:t>
            </a:r>
          </a:p>
        </p:txBody>
      </p:sp>
    </p:spTree>
    <p:extLst>
      <p:ext uri="{BB962C8B-B14F-4D97-AF65-F5344CB8AC3E}">
        <p14:creationId xmlns:p14="http://schemas.microsoft.com/office/powerpoint/2010/main" val="1373179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A9475D-2EA3-2148-8AF0-636FC8E460C1}"/>
              </a:ext>
            </a:extLst>
          </p:cNvPr>
          <p:cNvPicPr>
            <a:picLocks noChangeAspect="1"/>
          </p:cNvPicPr>
          <p:nvPr/>
        </p:nvPicPr>
        <p:blipFill rotWithShape="1">
          <a:blip r:embed="rId3"/>
          <a:srcRect b="46301"/>
          <a:stretch/>
        </p:blipFill>
        <p:spPr>
          <a:xfrm>
            <a:off x="332509" y="967991"/>
            <a:ext cx="8229600" cy="3005493"/>
          </a:xfrm>
          <a:prstGeom prst="rect">
            <a:avLst/>
          </a:prstGeom>
        </p:spPr>
      </p:pic>
      <p:sp>
        <p:nvSpPr>
          <p:cNvPr id="2" name="Title 1"/>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
        <p:nvSpPr>
          <p:cNvPr id="5" name="Curved Left Arrow 4">
            <a:extLst>
              <a:ext uri="{FF2B5EF4-FFF2-40B4-BE49-F238E27FC236}">
                <a16:creationId xmlns:a16="http://schemas.microsoft.com/office/drawing/2014/main" id="{E5665AF6-BCFF-164A-AB0A-80816A7F4454}"/>
              </a:ext>
            </a:extLst>
          </p:cNvPr>
          <p:cNvSpPr/>
          <p:nvPr/>
        </p:nvSpPr>
        <p:spPr>
          <a:xfrm>
            <a:off x="4694329" y="2164210"/>
            <a:ext cx="257206" cy="54421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901630E1-4504-914A-B762-19DAB42E08EC}"/>
              </a:ext>
            </a:extLst>
          </p:cNvPr>
          <p:cNvSpPr txBox="1"/>
          <p:nvPr/>
        </p:nvSpPr>
        <p:spPr>
          <a:xfrm>
            <a:off x="5006286" y="2150624"/>
            <a:ext cx="3014132" cy="461665"/>
          </a:xfrm>
          <a:prstGeom prst="rect">
            <a:avLst/>
          </a:prstGeom>
          <a:noFill/>
        </p:spPr>
        <p:txBody>
          <a:bodyPr wrap="square" rtlCol="0">
            <a:spAutoFit/>
          </a:bodyPr>
          <a:lstStyle/>
          <a:p>
            <a:r>
              <a:rPr lang="en-US" sz="2400" dirty="0"/>
              <a:t>p(x) not function of y</a:t>
            </a:r>
          </a:p>
        </p:txBody>
      </p:sp>
      <p:sp>
        <p:nvSpPr>
          <p:cNvPr id="8" name="Curved Left Arrow 7">
            <a:extLst>
              <a:ext uri="{FF2B5EF4-FFF2-40B4-BE49-F238E27FC236}">
                <a16:creationId xmlns:a16="http://schemas.microsoft.com/office/drawing/2014/main" id="{4D0DA8AD-6380-264E-9DB2-49DD942CBEF3}"/>
              </a:ext>
            </a:extLst>
          </p:cNvPr>
          <p:cNvSpPr/>
          <p:nvPr/>
        </p:nvSpPr>
        <p:spPr>
          <a:xfrm>
            <a:off x="4694329" y="1477885"/>
            <a:ext cx="304803" cy="5039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95685CD-165F-A748-9785-1D2BBCF99CBC}"/>
              </a:ext>
            </a:extLst>
          </p:cNvPr>
          <p:cNvSpPr txBox="1"/>
          <p:nvPr/>
        </p:nvSpPr>
        <p:spPr>
          <a:xfrm>
            <a:off x="5006286" y="1477885"/>
            <a:ext cx="1551476" cy="461665"/>
          </a:xfrm>
          <a:prstGeom prst="rect">
            <a:avLst/>
          </a:prstGeom>
          <a:noFill/>
        </p:spPr>
        <p:txBody>
          <a:bodyPr wrap="none" rtlCol="0">
            <a:spAutoFit/>
          </a:bodyPr>
          <a:lstStyle/>
          <a:p>
            <a:r>
              <a:rPr lang="en-US" sz="2400" dirty="0"/>
              <a:t>Bayes’ rule</a:t>
            </a:r>
          </a:p>
        </p:txBody>
      </p:sp>
    </p:spTree>
    <p:extLst>
      <p:ext uri="{BB962C8B-B14F-4D97-AF65-F5344CB8AC3E}">
        <p14:creationId xmlns:p14="http://schemas.microsoft.com/office/powerpoint/2010/main" val="42222337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atex-image-1.pdf"/>
          <p:cNvPicPr>
            <a:picLocks noChangeAspect="1"/>
          </p:cNvPicPr>
          <p:nvPr/>
        </p:nvPicPr>
        <p:blipFill rotWithShape="1">
          <a:blip r:embed="rId3">
            <a:extLst>
              <a:ext uri="{28A0092B-C50C-407E-A947-70E740481C1C}">
                <a14:useLocalDpi xmlns:a14="http://schemas.microsoft.com/office/drawing/2010/main" val="0"/>
              </a:ext>
            </a:extLst>
          </a:blip>
          <a:srcRect b="83351"/>
          <a:stretch/>
        </p:blipFill>
        <p:spPr>
          <a:xfrm>
            <a:off x="207816" y="938663"/>
            <a:ext cx="7560000" cy="951032"/>
          </a:xfrm>
          <a:prstGeom prst="rect">
            <a:avLst/>
          </a:prstGeom>
        </p:spPr>
      </p:pic>
      <p:sp>
        <p:nvSpPr>
          <p:cNvPr id="2" name="Title 1"/>
          <p:cNvSpPr>
            <a:spLocks noGrp="1"/>
          </p:cNvSpPr>
          <p:nvPr>
            <p:ph type="title"/>
          </p:nvPr>
        </p:nvSpPr>
        <p:spPr>
          <a:xfrm>
            <a:off x="457200" y="2469"/>
            <a:ext cx="8229600" cy="936193"/>
          </a:xfrm>
        </p:spPr>
        <p:txBody>
          <a:bodyPr>
            <a:normAutofit/>
          </a:bodyPr>
          <a:lstStyle/>
          <a:p>
            <a:r>
              <a:rPr lang="en-US" sz="3400" dirty="0">
                <a:solidFill>
                  <a:srgbClr val="0000FF"/>
                </a:solidFill>
              </a:rPr>
              <a:t>Bag of words</a:t>
            </a:r>
            <a:r>
              <a:rPr lang="en-US" sz="3400" dirty="0"/>
              <a:t> example</a:t>
            </a:r>
          </a:p>
        </p:txBody>
      </p:sp>
      <p:pic>
        <p:nvPicPr>
          <p:cNvPr id="6" name="Picture 5"/>
          <p:cNvPicPr>
            <a:picLocks noChangeAspect="1"/>
          </p:cNvPicPr>
          <p:nvPr/>
        </p:nvPicPr>
        <p:blipFill>
          <a:blip r:embed="rId4"/>
          <a:stretch>
            <a:fillRect/>
          </a:stretch>
        </p:blipFill>
        <p:spPr>
          <a:xfrm>
            <a:off x="1935428" y="1313891"/>
            <a:ext cx="6839995" cy="575803"/>
          </a:xfrm>
          <a:prstGeom prst="rect">
            <a:avLst/>
          </a:prstGeom>
        </p:spPr>
      </p:pic>
    </p:spTree>
    <p:extLst>
      <p:ext uri="{BB962C8B-B14F-4D97-AF65-F5344CB8AC3E}">
        <p14:creationId xmlns:p14="http://schemas.microsoft.com/office/powerpoint/2010/main" val="31409701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atex-image-1.pdf"/>
          <p:cNvPicPr>
            <a:picLocks noChangeAspect="1"/>
          </p:cNvPicPr>
          <p:nvPr/>
        </p:nvPicPr>
        <p:blipFill rotWithShape="1">
          <a:blip r:embed="rId3">
            <a:extLst>
              <a:ext uri="{28A0092B-C50C-407E-A947-70E740481C1C}">
                <a14:useLocalDpi xmlns:a14="http://schemas.microsoft.com/office/drawing/2010/main" val="0"/>
              </a:ext>
            </a:extLst>
          </a:blip>
          <a:srcRect b="58850"/>
          <a:stretch/>
        </p:blipFill>
        <p:spPr>
          <a:xfrm>
            <a:off x="207816" y="938663"/>
            <a:ext cx="7560000" cy="2350638"/>
          </a:xfrm>
          <a:prstGeom prst="rect">
            <a:avLst/>
          </a:prstGeom>
        </p:spPr>
      </p:pic>
      <p:sp>
        <p:nvSpPr>
          <p:cNvPr id="2" name="Title 1"/>
          <p:cNvSpPr>
            <a:spLocks noGrp="1"/>
          </p:cNvSpPr>
          <p:nvPr>
            <p:ph type="title"/>
          </p:nvPr>
        </p:nvSpPr>
        <p:spPr>
          <a:xfrm>
            <a:off x="457200" y="2469"/>
            <a:ext cx="8229600" cy="936193"/>
          </a:xfrm>
        </p:spPr>
        <p:txBody>
          <a:bodyPr>
            <a:normAutofit/>
          </a:bodyPr>
          <a:lstStyle/>
          <a:p>
            <a:r>
              <a:rPr lang="en-US" sz="3400" dirty="0">
                <a:solidFill>
                  <a:srgbClr val="0000FF"/>
                </a:solidFill>
              </a:rPr>
              <a:t>Bag of words</a:t>
            </a:r>
            <a:r>
              <a:rPr lang="en-US" sz="3400" dirty="0"/>
              <a:t> example</a:t>
            </a:r>
          </a:p>
        </p:txBody>
      </p:sp>
      <p:pic>
        <p:nvPicPr>
          <p:cNvPr id="6" name="Picture 5"/>
          <p:cNvPicPr>
            <a:picLocks noChangeAspect="1"/>
          </p:cNvPicPr>
          <p:nvPr/>
        </p:nvPicPr>
        <p:blipFill>
          <a:blip r:embed="rId4"/>
          <a:stretch>
            <a:fillRect/>
          </a:stretch>
        </p:blipFill>
        <p:spPr>
          <a:xfrm>
            <a:off x="1935428" y="1313891"/>
            <a:ext cx="6839995" cy="575803"/>
          </a:xfrm>
          <a:prstGeom prst="rect">
            <a:avLst/>
          </a:prstGeom>
        </p:spPr>
      </p:pic>
      <p:pic>
        <p:nvPicPr>
          <p:cNvPr id="7" name="Picture 6"/>
          <p:cNvPicPr>
            <a:picLocks noChangeAspect="1"/>
          </p:cNvPicPr>
          <p:nvPr/>
        </p:nvPicPr>
        <p:blipFill>
          <a:blip r:embed="rId5"/>
          <a:stretch>
            <a:fillRect/>
          </a:stretch>
        </p:blipFill>
        <p:spPr>
          <a:xfrm>
            <a:off x="1585877" y="2127634"/>
            <a:ext cx="7100923" cy="554105"/>
          </a:xfrm>
          <a:prstGeom prst="rect">
            <a:avLst/>
          </a:prstGeom>
        </p:spPr>
      </p:pic>
    </p:spTree>
    <p:extLst>
      <p:ext uri="{BB962C8B-B14F-4D97-AF65-F5344CB8AC3E}">
        <p14:creationId xmlns:p14="http://schemas.microsoft.com/office/powerpoint/2010/main" val="17141513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atex-image-1.pdf"/>
          <p:cNvPicPr>
            <a:picLocks noChangeAspect="1"/>
          </p:cNvPicPr>
          <p:nvPr/>
        </p:nvPicPr>
        <p:blipFill rotWithShape="1">
          <a:blip r:embed="rId3">
            <a:extLst>
              <a:ext uri="{28A0092B-C50C-407E-A947-70E740481C1C}">
                <a14:useLocalDpi xmlns:a14="http://schemas.microsoft.com/office/drawing/2010/main" val="0"/>
              </a:ext>
            </a:extLst>
          </a:blip>
          <a:srcRect b="31950"/>
          <a:stretch/>
        </p:blipFill>
        <p:spPr>
          <a:xfrm>
            <a:off x="207816" y="938663"/>
            <a:ext cx="7560000" cy="3887338"/>
          </a:xfrm>
          <a:prstGeom prst="rect">
            <a:avLst/>
          </a:prstGeom>
        </p:spPr>
      </p:pic>
      <p:sp>
        <p:nvSpPr>
          <p:cNvPr id="2" name="Title 1"/>
          <p:cNvSpPr>
            <a:spLocks noGrp="1"/>
          </p:cNvSpPr>
          <p:nvPr>
            <p:ph type="title"/>
          </p:nvPr>
        </p:nvSpPr>
        <p:spPr>
          <a:xfrm>
            <a:off x="457200" y="2469"/>
            <a:ext cx="8229600" cy="936193"/>
          </a:xfrm>
        </p:spPr>
        <p:txBody>
          <a:bodyPr>
            <a:normAutofit/>
          </a:bodyPr>
          <a:lstStyle/>
          <a:p>
            <a:r>
              <a:rPr lang="en-US" sz="3400" dirty="0">
                <a:solidFill>
                  <a:srgbClr val="0000FF"/>
                </a:solidFill>
              </a:rPr>
              <a:t>Bag of words</a:t>
            </a:r>
            <a:r>
              <a:rPr lang="en-US" sz="3400" dirty="0"/>
              <a:t> example</a:t>
            </a:r>
          </a:p>
        </p:txBody>
      </p:sp>
      <p:pic>
        <p:nvPicPr>
          <p:cNvPr id="6" name="Picture 5"/>
          <p:cNvPicPr>
            <a:picLocks noChangeAspect="1"/>
          </p:cNvPicPr>
          <p:nvPr/>
        </p:nvPicPr>
        <p:blipFill>
          <a:blip r:embed="rId4"/>
          <a:stretch>
            <a:fillRect/>
          </a:stretch>
        </p:blipFill>
        <p:spPr>
          <a:xfrm>
            <a:off x="1935428" y="1313891"/>
            <a:ext cx="6839995" cy="575803"/>
          </a:xfrm>
          <a:prstGeom prst="rect">
            <a:avLst/>
          </a:prstGeom>
        </p:spPr>
      </p:pic>
      <p:pic>
        <p:nvPicPr>
          <p:cNvPr id="7" name="Picture 6"/>
          <p:cNvPicPr>
            <a:picLocks noChangeAspect="1"/>
          </p:cNvPicPr>
          <p:nvPr/>
        </p:nvPicPr>
        <p:blipFill>
          <a:blip r:embed="rId5"/>
          <a:stretch>
            <a:fillRect/>
          </a:stretch>
        </p:blipFill>
        <p:spPr>
          <a:xfrm>
            <a:off x="1585877" y="2127634"/>
            <a:ext cx="7100923" cy="554105"/>
          </a:xfrm>
          <a:prstGeom prst="rect">
            <a:avLst/>
          </a:prstGeom>
        </p:spPr>
      </p:pic>
      <p:grpSp>
        <p:nvGrpSpPr>
          <p:cNvPr id="21" name="Group 20"/>
          <p:cNvGrpSpPr/>
          <p:nvPr/>
        </p:nvGrpSpPr>
        <p:grpSpPr>
          <a:xfrm>
            <a:off x="774140" y="3817962"/>
            <a:ext cx="7200000" cy="841360"/>
            <a:chOff x="774140" y="3817962"/>
            <a:chExt cx="7200000" cy="841360"/>
          </a:xfrm>
        </p:grpSpPr>
        <p:pic>
          <p:nvPicPr>
            <p:cNvPr id="9" name="Picture 8"/>
            <p:cNvPicPr>
              <a:picLocks noChangeAspect="1"/>
            </p:cNvPicPr>
            <p:nvPr/>
          </p:nvPicPr>
          <p:blipFill>
            <a:blip r:embed="rId6"/>
            <a:stretch>
              <a:fillRect/>
            </a:stretch>
          </p:blipFill>
          <p:spPr>
            <a:xfrm>
              <a:off x="774140" y="3817962"/>
              <a:ext cx="7200000" cy="841360"/>
            </a:xfrm>
            <a:prstGeom prst="rect">
              <a:avLst/>
            </a:prstGeom>
          </p:spPr>
        </p:pic>
        <p:sp>
          <p:nvSpPr>
            <p:cNvPr id="20" name="TextBox 19"/>
            <p:cNvSpPr txBox="1"/>
            <p:nvPr/>
          </p:nvSpPr>
          <p:spPr>
            <a:xfrm>
              <a:off x="7479178" y="4313080"/>
              <a:ext cx="288661" cy="338554"/>
            </a:xfrm>
            <a:prstGeom prst="rect">
              <a:avLst/>
            </a:prstGeom>
            <a:solidFill>
              <a:schemeClr val="bg1"/>
            </a:solidFill>
          </p:spPr>
          <p:txBody>
            <a:bodyPr wrap="none" rtlCol="0">
              <a:spAutoFit/>
            </a:bodyPr>
            <a:lstStyle/>
            <a:p>
              <a:r>
                <a:rPr lang="en-US" sz="1600" dirty="0"/>
                <a:t>3</a:t>
              </a:r>
            </a:p>
          </p:txBody>
        </p:sp>
      </p:grpSp>
    </p:spTree>
    <p:extLst>
      <p:ext uri="{BB962C8B-B14F-4D97-AF65-F5344CB8AC3E}">
        <p14:creationId xmlns:p14="http://schemas.microsoft.com/office/powerpoint/2010/main" val="17141513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atex-image-1.pdf"/>
          <p:cNvPicPr>
            <a:picLocks noChangeAspect="1"/>
          </p:cNvPicPr>
          <p:nvPr/>
        </p:nvPicPr>
        <p:blipFill rotWithShape="1">
          <a:blip r:embed="rId3">
            <a:extLst>
              <a:ext uri="{28A0092B-C50C-407E-A947-70E740481C1C}">
                <a14:useLocalDpi xmlns:a14="http://schemas.microsoft.com/office/drawing/2010/main" val="0"/>
              </a:ext>
            </a:extLst>
          </a:blip>
          <a:srcRect b="23724"/>
          <a:stretch/>
        </p:blipFill>
        <p:spPr>
          <a:xfrm>
            <a:off x="207816" y="938663"/>
            <a:ext cx="7560000" cy="4357238"/>
          </a:xfrm>
          <a:prstGeom prst="rect">
            <a:avLst/>
          </a:prstGeom>
        </p:spPr>
      </p:pic>
      <p:sp>
        <p:nvSpPr>
          <p:cNvPr id="2" name="Title 1"/>
          <p:cNvSpPr>
            <a:spLocks noGrp="1"/>
          </p:cNvSpPr>
          <p:nvPr>
            <p:ph type="title"/>
          </p:nvPr>
        </p:nvSpPr>
        <p:spPr>
          <a:xfrm>
            <a:off x="457200" y="2469"/>
            <a:ext cx="8229600" cy="936193"/>
          </a:xfrm>
        </p:spPr>
        <p:txBody>
          <a:bodyPr>
            <a:normAutofit/>
          </a:bodyPr>
          <a:lstStyle/>
          <a:p>
            <a:r>
              <a:rPr lang="en-US" sz="3400" dirty="0">
                <a:solidFill>
                  <a:srgbClr val="0000FF"/>
                </a:solidFill>
              </a:rPr>
              <a:t>Bag of words</a:t>
            </a:r>
            <a:r>
              <a:rPr lang="en-US" sz="3400" dirty="0"/>
              <a:t> example</a:t>
            </a:r>
          </a:p>
        </p:txBody>
      </p:sp>
      <p:pic>
        <p:nvPicPr>
          <p:cNvPr id="6" name="Picture 5"/>
          <p:cNvPicPr>
            <a:picLocks noChangeAspect="1"/>
          </p:cNvPicPr>
          <p:nvPr/>
        </p:nvPicPr>
        <p:blipFill>
          <a:blip r:embed="rId4"/>
          <a:stretch>
            <a:fillRect/>
          </a:stretch>
        </p:blipFill>
        <p:spPr>
          <a:xfrm>
            <a:off x="1935428" y="1313891"/>
            <a:ext cx="6839995" cy="575803"/>
          </a:xfrm>
          <a:prstGeom prst="rect">
            <a:avLst/>
          </a:prstGeom>
        </p:spPr>
      </p:pic>
      <p:pic>
        <p:nvPicPr>
          <p:cNvPr id="7" name="Picture 6"/>
          <p:cNvPicPr>
            <a:picLocks noChangeAspect="1"/>
          </p:cNvPicPr>
          <p:nvPr/>
        </p:nvPicPr>
        <p:blipFill>
          <a:blip r:embed="rId5"/>
          <a:stretch>
            <a:fillRect/>
          </a:stretch>
        </p:blipFill>
        <p:spPr>
          <a:xfrm>
            <a:off x="1585877" y="2127634"/>
            <a:ext cx="7100923" cy="554105"/>
          </a:xfrm>
          <a:prstGeom prst="rect">
            <a:avLst/>
          </a:prstGeom>
        </p:spPr>
      </p:pic>
      <p:grpSp>
        <p:nvGrpSpPr>
          <p:cNvPr id="21" name="Group 20"/>
          <p:cNvGrpSpPr/>
          <p:nvPr/>
        </p:nvGrpSpPr>
        <p:grpSpPr>
          <a:xfrm>
            <a:off x="774140" y="3817962"/>
            <a:ext cx="7200000" cy="841360"/>
            <a:chOff x="774140" y="3817962"/>
            <a:chExt cx="7200000" cy="841360"/>
          </a:xfrm>
        </p:grpSpPr>
        <p:pic>
          <p:nvPicPr>
            <p:cNvPr id="9" name="Picture 8"/>
            <p:cNvPicPr>
              <a:picLocks noChangeAspect="1"/>
            </p:cNvPicPr>
            <p:nvPr/>
          </p:nvPicPr>
          <p:blipFill>
            <a:blip r:embed="rId6"/>
            <a:stretch>
              <a:fillRect/>
            </a:stretch>
          </p:blipFill>
          <p:spPr>
            <a:xfrm>
              <a:off x="774140" y="3817962"/>
              <a:ext cx="7200000" cy="841360"/>
            </a:xfrm>
            <a:prstGeom prst="rect">
              <a:avLst/>
            </a:prstGeom>
          </p:spPr>
        </p:pic>
        <p:sp>
          <p:nvSpPr>
            <p:cNvPr id="20" name="TextBox 19"/>
            <p:cNvSpPr txBox="1"/>
            <p:nvPr/>
          </p:nvSpPr>
          <p:spPr>
            <a:xfrm>
              <a:off x="7479178" y="4313080"/>
              <a:ext cx="288661" cy="338554"/>
            </a:xfrm>
            <a:prstGeom prst="rect">
              <a:avLst/>
            </a:prstGeom>
            <a:solidFill>
              <a:schemeClr val="bg1"/>
            </a:solidFill>
          </p:spPr>
          <p:txBody>
            <a:bodyPr wrap="none" rtlCol="0">
              <a:spAutoFit/>
            </a:bodyPr>
            <a:lstStyle/>
            <a:p>
              <a:r>
                <a:rPr lang="en-US" sz="1600" dirty="0"/>
                <a:t>3</a:t>
              </a:r>
            </a:p>
          </p:txBody>
        </p:sp>
      </p:grpSp>
    </p:spTree>
    <p:extLst>
      <p:ext uri="{BB962C8B-B14F-4D97-AF65-F5344CB8AC3E}">
        <p14:creationId xmlns:p14="http://schemas.microsoft.com/office/powerpoint/2010/main" val="17141513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atex-image-1.pdf"/>
          <p:cNvPicPr>
            <a:picLocks noChangeAspect="1"/>
          </p:cNvPicPr>
          <p:nvPr/>
        </p:nvPicPr>
        <p:blipFill rotWithShape="1">
          <a:blip r:embed="rId3">
            <a:extLst>
              <a:ext uri="{28A0092B-C50C-407E-A947-70E740481C1C}">
                <a14:useLocalDpi xmlns:a14="http://schemas.microsoft.com/office/drawing/2010/main" val="0"/>
              </a:ext>
            </a:extLst>
          </a:blip>
          <a:srcRect b="5048"/>
          <a:stretch/>
        </p:blipFill>
        <p:spPr>
          <a:xfrm>
            <a:off x="207816" y="938662"/>
            <a:ext cx="7560000" cy="5424037"/>
          </a:xfrm>
          <a:prstGeom prst="rect">
            <a:avLst/>
          </a:prstGeom>
        </p:spPr>
      </p:pic>
      <p:sp>
        <p:nvSpPr>
          <p:cNvPr id="2" name="Title 1"/>
          <p:cNvSpPr>
            <a:spLocks noGrp="1"/>
          </p:cNvSpPr>
          <p:nvPr>
            <p:ph type="title"/>
          </p:nvPr>
        </p:nvSpPr>
        <p:spPr>
          <a:xfrm>
            <a:off x="457200" y="2469"/>
            <a:ext cx="8229600" cy="936193"/>
          </a:xfrm>
        </p:spPr>
        <p:txBody>
          <a:bodyPr>
            <a:normAutofit/>
          </a:bodyPr>
          <a:lstStyle/>
          <a:p>
            <a:r>
              <a:rPr lang="en-US" sz="3400" dirty="0">
                <a:solidFill>
                  <a:srgbClr val="0000FF"/>
                </a:solidFill>
              </a:rPr>
              <a:t>Bag of words</a:t>
            </a:r>
            <a:r>
              <a:rPr lang="en-US" sz="3400" dirty="0"/>
              <a:t> example</a:t>
            </a:r>
          </a:p>
        </p:txBody>
      </p:sp>
      <p:pic>
        <p:nvPicPr>
          <p:cNvPr id="6" name="Picture 5"/>
          <p:cNvPicPr>
            <a:picLocks noChangeAspect="1"/>
          </p:cNvPicPr>
          <p:nvPr/>
        </p:nvPicPr>
        <p:blipFill>
          <a:blip r:embed="rId4"/>
          <a:stretch>
            <a:fillRect/>
          </a:stretch>
        </p:blipFill>
        <p:spPr>
          <a:xfrm>
            <a:off x="1935428" y="1313891"/>
            <a:ext cx="6839995" cy="575803"/>
          </a:xfrm>
          <a:prstGeom prst="rect">
            <a:avLst/>
          </a:prstGeom>
        </p:spPr>
      </p:pic>
      <p:pic>
        <p:nvPicPr>
          <p:cNvPr id="7" name="Picture 6"/>
          <p:cNvPicPr>
            <a:picLocks noChangeAspect="1"/>
          </p:cNvPicPr>
          <p:nvPr/>
        </p:nvPicPr>
        <p:blipFill>
          <a:blip r:embed="rId5"/>
          <a:stretch>
            <a:fillRect/>
          </a:stretch>
        </p:blipFill>
        <p:spPr>
          <a:xfrm>
            <a:off x="1585877" y="2127634"/>
            <a:ext cx="7100923" cy="554105"/>
          </a:xfrm>
          <a:prstGeom prst="rect">
            <a:avLst/>
          </a:prstGeom>
        </p:spPr>
      </p:pic>
      <p:grpSp>
        <p:nvGrpSpPr>
          <p:cNvPr id="21" name="Group 20"/>
          <p:cNvGrpSpPr/>
          <p:nvPr/>
        </p:nvGrpSpPr>
        <p:grpSpPr>
          <a:xfrm>
            <a:off x="774140" y="3817962"/>
            <a:ext cx="7200000" cy="841360"/>
            <a:chOff x="774140" y="3817962"/>
            <a:chExt cx="7200000" cy="841360"/>
          </a:xfrm>
        </p:grpSpPr>
        <p:pic>
          <p:nvPicPr>
            <p:cNvPr id="9" name="Picture 8"/>
            <p:cNvPicPr>
              <a:picLocks noChangeAspect="1"/>
            </p:cNvPicPr>
            <p:nvPr/>
          </p:nvPicPr>
          <p:blipFill>
            <a:blip r:embed="rId6"/>
            <a:stretch>
              <a:fillRect/>
            </a:stretch>
          </p:blipFill>
          <p:spPr>
            <a:xfrm>
              <a:off x="774140" y="3817962"/>
              <a:ext cx="7200000" cy="841360"/>
            </a:xfrm>
            <a:prstGeom prst="rect">
              <a:avLst/>
            </a:prstGeom>
          </p:spPr>
        </p:pic>
        <p:sp>
          <p:nvSpPr>
            <p:cNvPr id="20" name="TextBox 19"/>
            <p:cNvSpPr txBox="1"/>
            <p:nvPr/>
          </p:nvSpPr>
          <p:spPr>
            <a:xfrm>
              <a:off x="7479178" y="4313080"/>
              <a:ext cx="288661" cy="338554"/>
            </a:xfrm>
            <a:prstGeom prst="rect">
              <a:avLst/>
            </a:prstGeom>
            <a:solidFill>
              <a:schemeClr val="bg1"/>
            </a:solidFill>
          </p:spPr>
          <p:txBody>
            <a:bodyPr wrap="none" rtlCol="0">
              <a:spAutoFit/>
            </a:bodyPr>
            <a:lstStyle/>
            <a:p>
              <a:r>
                <a:rPr lang="en-US" sz="1600" dirty="0"/>
                <a:t>3</a:t>
              </a:r>
            </a:p>
          </p:txBody>
        </p:sp>
      </p:grpSp>
      <p:sp>
        <p:nvSpPr>
          <p:cNvPr id="10" name="Oval 9"/>
          <p:cNvSpPr/>
          <p:nvPr/>
        </p:nvSpPr>
        <p:spPr>
          <a:xfrm>
            <a:off x="3253739" y="5249582"/>
            <a:ext cx="396189" cy="65143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065778" y="5989918"/>
            <a:ext cx="756922" cy="34738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323078" y="5989918"/>
            <a:ext cx="756922" cy="347382"/>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54956" y="5249582"/>
            <a:ext cx="396189" cy="65143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1513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6" y="938662"/>
            <a:ext cx="7560000" cy="5712419"/>
          </a:xfrm>
          <a:prstGeom prst="rect">
            <a:avLst/>
          </a:prstGeom>
        </p:spPr>
      </p:pic>
      <p:sp>
        <p:nvSpPr>
          <p:cNvPr id="2" name="Title 1"/>
          <p:cNvSpPr>
            <a:spLocks noGrp="1"/>
          </p:cNvSpPr>
          <p:nvPr>
            <p:ph type="title"/>
          </p:nvPr>
        </p:nvSpPr>
        <p:spPr>
          <a:xfrm>
            <a:off x="457200" y="2469"/>
            <a:ext cx="8229600" cy="936193"/>
          </a:xfrm>
        </p:spPr>
        <p:txBody>
          <a:bodyPr>
            <a:normAutofit/>
          </a:bodyPr>
          <a:lstStyle/>
          <a:p>
            <a:r>
              <a:rPr lang="en-US" sz="3400" dirty="0">
                <a:solidFill>
                  <a:srgbClr val="0000FF"/>
                </a:solidFill>
              </a:rPr>
              <a:t>Bag of words</a:t>
            </a:r>
            <a:r>
              <a:rPr lang="en-US" sz="3400" dirty="0"/>
              <a:t> example</a:t>
            </a:r>
          </a:p>
        </p:txBody>
      </p:sp>
      <p:pic>
        <p:nvPicPr>
          <p:cNvPr id="6" name="Picture 5"/>
          <p:cNvPicPr>
            <a:picLocks noChangeAspect="1"/>
          </p:cNvPicPr>
          <p:nvPr/>
        </p:nvPicPr>
        <p:blipFill>
          <a:blip r:embed="rId4"/>
          <a:stretch>
            <a:fillRect/>
          </a:stretch>
        </p:blipFill>
        <p:spPr>
          <a:xfrm>
            <a:off x="1935428" y="1313891"/>
            <a:ext cx="6839995" cy="575803"/>
          </a:xfrm>
          <a:prstGeom prst="rect">
            <a:avLst/>
          </a:prstGeom>
        </p:spPr>
      </p:pic>
      <p:pic>
        <p:nvPicPr>
          <p:cNvPr id="7" name="Picture 6"/>
          <p:cNvPicPr>
            <a:picLocks noChangeAspect="1"/>
          </p:cNvPicPr>
          <p:nvPr/>
        </p:nvPicPr>
        <p:blipFill>
          <a:blip r:embed="rId5"/>
          <a:stretch>
            <a:fillRect/>
          </a:stretch>
        </p:blipFill>
        <p:spPr>
          <a:xfrm>
            <a:off x="1585877" y="2127634"/>
            <a:ext cx="7100923" cy="554105"/>
          </a:xfrm>
          <a:prstGeom prst="rect">
            <a:avLst/>
          </a:prstGeom>
        </p:spPr>
      </p:pic>
      <p:grpSp>
        <p:nvGrpSpPr>
          <p:cNvPr id="21" name="Group 20"/>
          <p:cNvGrpSpPr/>
          <p:nvPr/>
        </p:nvGrpSpPr>
        <p:grpSpPr>
          <a:xfrm>
            <a:off x="774140" y="3817962"/>
            <a:ext cx="7200000" cy="841360"/>
            <a:chOff x="774140" y="3817962"/>
            <a:chExt cx="7200000" cy="841360"/>
          </a:xfrm>
        </p:grpSpPr>
        <p:pic>
          <p:nvPicPr>
            <p:cNvPr id="9" name="Picture 8"/>
            <p:cNvPicPr>
              <a:picLocks noChangeAspect="1"/>
            </p:cNvPicPr>
            <p:nvPr/>
          </p:nvPicPr>
          <p:blipFill>
            <a:blip r:embed="rId6"/>
            <a:stretch>
              <a:fillRect/>
            </a:stretch>
          </p:blipFill>
          <p:spPr>
            <a:xfrm>
              <a:off x="774140" y="3817962"/>
              <a:ext cx="7200000" cy="841360"/>
            </a:xfrm>
            <a:prstGeom prst="rect">
              <a:avLst/>
            </a:prstGeom>
          </p:spPr>
        </p:pic>
        <p:sp>
          <p:nvSpPr>
            <p:cNvPr id="20" name="TextBox 19"/>
            <p:cNvSpPr txBox="1"/>
            <p:nvPr/>
          </p:nvSpPr>
          <p:spPr>
            <a:xfrm>
              <a:off x="7479178" y="4313080"/>
              <a:ext cx="288661" cy="338554"/>
            </a:xfrm>
            <a:prstGeom prst="rect">
              <a:avLst/>
            </a:prstGeom>
            <a:solidFill>
              <a:schemeClr val="bg1"/>
            </a:solidFill>
          </p:spPr>
          <p:txBody>
            <a:bodyPr wrap="none" rtlCol="0">
              <a:spAutoFit/>
            </a:bodyPr>
            <a:lstStyle/>
            <a:p>
              <a:r>
                <a:rPr lang="en-US" sz="1600" dirty="0"/>
                <a:t>3</a:t>
              </a:r>
            </a:p>
          </p:txBody>
        </p:sp>
      </p:grpSp>
      <p:sp>
        <p:nvSpPr>
          <p:cNvPr id="10" name="Oval 9"/>
          <p:cNvSpPr/>
          <p:nvPr/>
        </p:nvSpPr>
        <p:spPr>
          <a:xfrm>
            <a:off x="4003039" y="5249582"/>
            <a:ext cx="396189" cy="651436"/>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71439" y="5249582"/>
            <a:ext cx="396189" cy="651436"/>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33439" y="5249582"/>
            <a:ext cx="396189" cy="651436"/>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253739" y="5249582"/>
            <a:ext cx="396189" cy="65143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65778" y="5989918"/>
            <a:ext cx="756922" cy="34738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323078" y="5989918"/>
            <a:ext cx="756922" cy="347382"/>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654956" y="5249582"/>
            <a:ext cx="396189" cy="65143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78155" y="6354109"/>
            <a:ext cx="2399384" cy="347382"/>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1513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9707051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Summary</a:t>
            </a:r>
            <a:endParaRPr lang="en-US" sz="3400" dirty="0"/>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p:txBody>
      </p:sp>
    </p:spTree>
    <p:extLst>
      <p:ext uri="{BB962C8B-B14F-4D97-AF65-F5344CB8AC3E}">
        <p14:creationId xmlns:p14="http://schemas.microsoft.com/office/powerpoint/2010/main" val="19685570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Summary</a:t>
            </a:r>
            <a:endParaRPr lang="en-US" sz="3400" dirty="0"/>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a:p>
            <a:pPr lvl="1"/>
            <a:r>
              <a:rPr lang="en-US" sz="2200" dirty="0"/>
              <a:t>Two approaches of modeling posterior distribution: Generative &amp; Discriminative Models</a:t>
            </a:r>
          </a:p>
        </p:txBody>
      </p:sp>
    </p:spTree>
    <p:extLst>
      <p:ext uri="{BB962C8B-B14F-4D97-AF65-F5344CB8AC3E}">
        <p14:creationId xmlns:p14="http://schemas.microsoft.com/office/powerpoint/2010/main" val="19464943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Summary</a:t>
            </a:r>
            <a:endParaRPr lang="en-US" sz="3400" dirty="0"/>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a:p>
            <a:pPr lvl="1"/>
            <a:r>
              <a:rPr lang="en-US" sz="2200" dirty="0"/>
              <a:t>Two approaches of modeling posterior distribution: Generative &amp; Discriminative Models</a:t>
            </a:r>
          </a:p>
          <a:p>
            <a:pPr lvl="1"/>
            <a:r>
              <a:rPr lang="en-US" sz="2200" dirty="0"/>
              <a:t>Parameters of probabilistic models can themselves be treated as random variables and estimated accordingly</a:t>
            </a:r>
          </a:p>
        </p:txBody>
      </p:sp>
    </p:spTree>
    <p:extLst>
      <p:ext uri="{BB962C8B-B14F-4D97-AF65-F5344CB8AC3E}">
        <p14:creationId xmlns:p14="http://schemas.microsoft.com/office/powerpoint/2010/main" val="1705735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515A47-9337-CC4F-A861-53FC8FF7212F}"/>
              </a:ext>
            </a:extLst>
          </p:cNvPr>
          <p:cNvPicPr>
            <a:picLocks noChangeAspect="1"/>
          </p:cNvPicPr>
          <p:nvPr/>
        </p:nvPicPr>
        <p:blipFill rotWithShape="1">
          <a:blip r:embed="rId3"/>
          <a:srcRect b="32637"/>
          <a:stretch/>
        </p:blipFill>
        <p:spPr>
          <a:xfrm>
            <a:off x="332509" y="967991"/>
            <a:ext cx="8229600" cy="3770264"/>
          </a:xfrm>
          <a:prstGeom prst="rect">
            <a:avLst/>
          </a:prstGeom>
        </p:spPr>
      </p:pic>
      <p:sp>
        <p:nvSpPr>
          <p:cNvPr id="2" name="Title 1"/>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
        <p:nvSpPr>
          <p:cNvPr id="5" name="Curved Left Arrow 4">
            <a:extLst>
              <a:ext uri="{FF2B5EF4-FFF2-40B4-BE49-F238E27FC236}">
                <a16:creationId xmlns:a16="http://schemas.microsoft.com/office/drawing/2014/main" id="{E5665AF6-BCFF-164A-AB0A-80816A7F4454}"/>
              </a:ext>
            </a:extLst>
          </p:cNvPr>
          <p:cNvSpPr/>
          <p:nvPr/>
        </p:nvSpPr>
        <p:spPr>
          <a:xfrm>
            <a:off x="4694329" y="2164210"/>
            <a:ext cx="257206" cy="54421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901630E1-4504-914A-B762-19DAB42E08EC}"/>
              </a:ext>
            </a:extLst>
          </p:cNvPr>
          <p:cNvSpPr txBox="1"/>
          <p:nvPr/>
        </p:nvSpPr>
        <p:spPr>
          <a:xfrm>
            <a:off x="5006286" y="2150624"/>
            <a:ext cx="3014132" cy="461665"/>
          </a:xfrm>
          <a:prstGeom prst="rect">
            <a:avLst/>
          </a:prstGeom>
          <a:noFill/>
        </p:spPr>
        <p:txBody>
          <a:bodyPr wrap="square" rtlCol="0">
            <a:spAutoFit/>
          </a:bodyPr>
          <a:lstStyle/>
          <a:p>
            <a:r>
              <a:rPr lang="en-US" sz="2400" dirty="0"/>
              <a:t>p(x) not function of y</a:t>
            </a:r>
          </a:p>
        </p:txBody>
      </p:sp>
      <p:sp>
        <p:nvSpPr>
          <p:cNvPr id="8" name="Curved Left Arrow 7">
            <a:extLst>
              <a:ext uri="{FF2B5EF4-FFF2-40B4-BE49-F238E27FC236}">
                <a16:creationId xmlns:a16="http://schemas.microsoft.com/office/drawing/2014/main" id="{4D0DA8AD-6380-264E-9DB2-49DD942CBEF3}"/>
              </a:ext>
            </a:extLst>
          </p:cNvPr>
          <p:cNvSpPr/>
          <p:nvPr/>
        </p:nvSpPr>
        <p:spPr>
          <a:xfrm>
            <a:off x="4694329" y="1477885"/>
            <a:ext cx="304803" cy="5039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95685CD-165F-A748-9785-1D2BBCF99CBC}"/>
              </a:ext>
            </a:extLst>
          </p:cNvPr>
          <p:cNvSpPr txBox="1"/>
          <p:nvPr/>
        </p:nvSpPr>
        <p:spPr>
          <a:xfrm>
            <a:off x="5006286" y="1477885"/>
            <a:ext cx="1551476" cy="461665"/>
          </a:xfrm>
          <a:prstGeom prst="rect">
            <a:avLst/>
          </a:prstGeom>
          <a:noFill/>
        </p:spPr>
        <p:txBody>
          <a:bodyPr wrap="none" rtlCol="0">
            <a:spAutoFit/>
          </a:bodyPr>
          <a:lstStyle/>
          <a:p>
            <a:r>
              <a:rPr lang="en-US" sz="2400" dirty="0"/>
              <a:t>Bayes’ rule</a:t>
            </a:r>
          </a:p>
        </p:txBody>
      </p:sp>
    </p:spTree>
    <p:extLst>
      <p:ext uri="{BB962C8B-B14F-4D97-AF65-F5344CB8AC3E}">
        <p14:creationId xmlns:p14="http://schemas.microsoft.com/office/powerpoint/2010/main" val="71490807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Summary</a:t>
            </a:r>
            <a:endParaRPr lang="en-US" sz="3400" dirty="0"/>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a:p>
            <a:pPr lvl="1"/>
            <a:r>
              <a:rPr lang="en-US" sz="2200" dirty="0"/>
              <a:t>Two approaches of modeling posterior distribution: Generative &amp; Discriminative Models</a:t>
            </a:r>
          </a:p>
          <a:p>
            <a:pPr lvl="1"/>
            <a:r>
              <a:rPr lang="en-US" sz="2200" dirty="0"/>
              <a:t>Parameters of probabilistic models can themselves be treated as random variables and estimated accordingly</a:t>
            </a:r>
          </a:p>
          <a:p>
            <a:r>
              <a:rPr lang="en-US" sz="2200" dirty="0"/>
              <a:t>Conjugate priors</a:t>
            </a:r>
          </a:p>
          <a:p>
            <a:pPr lvl="1"/>
            <a:r>
              <a:rPr lang="en-US" sz="2200" dirty="0"/>
              <a:t>Beta-Binomial generative model (binomial parameters are beta distributed) </a:t>
            </a:r>
          </a:p>
          <a:p>
            <a:pPr lvl="1"/>
            <a:r>
              <a:rPr lang="en-US" sz="2200" dirty="0"/>
              <a:t>Dirichlet-Multinomial generative models (multinomial parameters are </a:t>
            </a:r>
            <a:r>
              <a:rPr lang="en-US" sz="2200" dirty="0" err="1"/>
              <a:t>dirichlet</a:t>
            </a:r>
            <a:r>
              <a:rPr lang="en-US" sz="2200" dirty="0"/>
              <a:t> distributed)</a:t>
            </a:r>
          </a:p>
        </p:txBody>
      </p:sp>
    </p:spTree>
    <p:extLst>
      <p:ext uri="{BB962C8B-B14F-4D97-AF65-F5344CB8AC3E}">
        <p14:creationId xmlns:p14="http://schemas.microsoft.com/office/powerpoint/2010/main" val="19610311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Summary</a:t>
            </a:r>
            <a:endParaRPr lang="en-US" sz="3400" dirty="0"/>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a:p>
            <a:pPr lvl="1"/>
            <a:r>
              <a:rPr lang="en-US" sz="2200" dirty="0"/>
              <a:t>Two approaches of modeling posterior distribution: Generative &amp; Discriminative Models</a:t>
            </a:r>
          </a:p>
          <a:p>
            <a:pPr lvl="1"/>
            <a:r>
              <a:rPr lang="en-US" sz="2200" dirty="0"/>
              <a:t>Parameters of probabilistic models can themselves be treated as random variables and estimated accordingly</a:t>
            </a:r>
          </a:p>
          <a:p>
            <a:r>
              <a:rPr lang="en-US" sz="2200" dirty="0"/>
              <a:t>Conjugate priors</a:t>
            </a:r>
          </a:p>
          <a:p>
            <a:pPr lvl="1"/>
            <a:r>
              <a:rPr lang="en-US" sz="2200" dirty="0"/>
              <a:t>Beta-Binomial generative model (binomial parameters are beta distributed) </a:t>
            </a:r>
          </a:p>
          <a:p>
            <a:pPr lvl="1"/>
            <a:r>
              <a:rPr lang="en-US" sz="2200" dirty="0"/>
              <a:t>Dirichlet-Multinomial generative models (multinomial parameters are </a:t>
            </a:r>
            <a:r>
              <a:rPr lang="en-US" sz="2200" dirty="0" err="1"/>
              <a:t>dirichlet</a:t>
            </a:r>
            <a:r>
              <a:rPr lang="en-US" sz="2200" dirty="0"/>
              <a:t> distributed)</a:t>
            </a:r>
          </a:p>
          <a:p>
            <a:r>
              <a:rPr lang="en-US" sz="2200" dirty="0"/>
              <a:t>Predicting future coin toss / dice rolls</a:t>
            </a:r>
          </a:p>
          <a:p>
            <a:pPr lvl="1"/>
            <a:r>
              <a:rPr lang="en-US" sz="2200" dirty="0"/>
              <a:t>Posterior predictive distribution, Plug-In Approximation, Black Swan</a:t>
            </a:r>
          </a:p>
        </p:txBody>
      </p:sp>
    </p:spTree>
    <p:extLst>
      <p:ext uri="{BB962C8B-B14F-4D97-AF65-F5344CB8AC3E}">
        <p14:creationId xmlns:p14="http://schemas.microsoft.com/office/powerpoint/2010/main" val="8782201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FF0000"/>
                </a:solidFill>
              </a:rPr>
              <a:t>Optional Reading</a:t>
            </a:r>
          </a:p>
        </p:txBody>
      </p:sp>
      <p:sp>
        <p:nvSpPr>
          <p:cNvPr id="3" name="Content Placeholder 2"/>
          <p:cNvSpPr>
            <a:spLocks noGrp="1"/>
          </p:cNvSpPr>
          <p:nvPr>
            <p:ph idx="1"/>
          </p:nvPr>
        </p:nvSpPr>
        <p:spPr>
          <a:xfrm>
            <a:off x="368434" y="1443038"/>
            <a:ext cx="8403958" cy="4525963"/>
          </a:xfrm>
        </p:spPr>
        <p:txBody>
          <a:bodyPr/>
          <a:lstStyle/>
          <a:p>
            <a:r>
              <a:rPr lang="en-US" sz="2800" dirty="0"/>
              <a:t>SP Chapters 4.5</a:t>
            </a:r>
          </a:p>
          <a:p>
            <a:r>
              <a:rPr lang="en-US" sz="2800" dirty="0"/>
              <a:t>KM Chapter 3.1 to 3.4</a:t>
            </a:r>
          </a:p>
          <a:p>
            <a:pPr lvl="1"/>
            <a:r>
              <a:rPr lang="en-US" sz="2400" dirty="0"/>
              <a:t>More examples in the chapter</a:t>
            </a:r>
          </a:p>
          <a:p>
            <a:pPr lvl="1"/>
            <a:r>
              <a:rPr lang="en-US" sz="2400" dirty="0"/>
              <a:t>Beware of typos</a:t>
            </a:r>
          </a:p>
        </p:txBody>
      </p:sp>
    </p:spTree>
    <p:extLst>
      <p:ext uri="{BB962C8B-B14F-4D97-AF65-F5344CB8AC3E}">
        <p14:creationId xmlns:p14="http://schemas.microsoft.com/office/powerpoint/2010/main" val="1071086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8A9FA0-E07A-7446-BA97-B6788304668F}"/>
              </a:ext>
            </a:extLst>
          </p:cNvPr>
          <p:cNvPicPr>
            <a:picLocks noChangeAspect="1"/>
          </p:cNvPicPr>
          <p:nvPr/>
        </p:nvPicPr>
        <p:blipFill rotWithShape="1">
          <a:blip r:embed="rId3"/>
          <a:srcRect b="19567"/>
          <a:stretch/>
        </p:blipFill>
        <p:spPr>
          <a:xfrm>
            <a:off x="332509" y="967991"/>
            <a:ext cx="8229600" cy="4501784"/>
          </a:xfrm>
          <a:prstGeom prst="rect">
            <a:avLst/>
          </a:prstGeom>
        </p:spPr>
      </p:pic>
      <p:sp>
        <p:nvSpPr>
          <p:cNvPr id="2" name="Title 1"/>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
        <p:nvSpPr>
          <p:cNvPr id="5" name="Curved Left Arrow 4">
            <a:extLst>
              <a:ext uri="{FF2B5EF4-FFF2-40B4-BE49-F238E27FC236}">
                <a16:creationId xmlns:a16="http://schemas.microsoft.com/office/drawing/2014/main" id="{E5665AF6-BCFF-164A-AB0A-80816A7F4454}"/>
              </a:ext>
            </a:extLst>
          </p:cNvPr>
          <p:cNvSpPr/>
          <p:nvPr/>
        </p:nvSpPr>
        <p:spPr>
          <a:xfrm>
            <a:off x="4694329" y="2164210"/>
            <a:ext cx="257206" cy="54421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901630E1-4504-914A-B762-19DAB42E08EC}"/>
              </a:ext>
            </a:extLst>
          </p:cNvPr>
          <p:cNvSpPr txBox="1"/>
          <p:nvPr/>
        </p:nvSpPr>
        <p:spPr>
          <a:xfrm>
            <a:off x="5006286" y="2150624"/>
            <a:ext cx="3014132" cy="461665"/>
          </a:xfrm>
          <a:prstGeom prst="rect">
            <a:avLst/>
          </a:prstGeom>
          <a:noFill/>
        </p:spPr>
        <p:txBody>
          <a:bodyPr wrap="square" rtlCol="0">
            <a:spAutoFit/>
          </a:bodyPr>
          <a:lstStyle/>
          <a:p>
            <a:r>
              <a:rPr lang="en-US" sz="2400" dirty="0"/>
              <a:t>p(x) not function of y</a:t>
            </a:r>
          </a:p>
        </p:txBody>
      </p:sp>
      <p:sp>
        <p:nvSpPr>
          <p:cNvPr id="8" name="Curved Left Arrow 7">
            <a:extLst>
              <a:ext uri="{FF2B5EF4-FFF2-40B4-BE49-F238E27FC236}">
                <a16:creationId xmlns:a16="http://schemas.microsoft.com/office/drawing/2014/main" id="{4D0DA8AD-6380-264E-9DB2-49DD942CBEF3}"/>
              </a:ext>
            </a:extLst>
          </p:cNvPr>
          <p:cNvSpPr/>
          <p:nvPr/>
        </p:nvSpPr>
        <p:spPr>
          <a:xfrm>
            <a:off x="4694329" y="1477885"/>
            <a:ext cx="304803" cy="5039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95685CD-165F-A748-9785-1D2BBCF99CBC}"/>
              </a:ext>
            </a:extLst>
          </p:cNvPr>
          <p:cNvSpPr txBox="1"/>
          <p:nvPr/>
        </p:nvSpPr>
        <p:spPr>
          <a:xfrm>
            <a:off x="5006286" y="1477885"/>
            <a:ext cx="1551476" cy="461665"/>
          </a:xfrm>
          <a:prstGeom prst="rect">
            <a:avLst/>
          </a:prstGeom>
          <a:noFill/>
        </p:spPr>
        <p:txBody>
          <a:bodyPr wrap="none" rtlCol="0">
            <a:spAutoFit/>
          </a:bodyPr>
          <a:lstStyle/>
          <a:p>
            <a:r>
              <a:rPr lang="en-US" sz="2400" dirty="0"/>
              <a:t>Bayes’ rule</a:t>
            </a:r>
          </a:p>
        </p:txBody>
      </p:sp>
    </p:spTree>
    <p:extLst>
      <p:ext uri="{BB962C8B-B14F-4D97-AF65-F5344CB8AC3E}">
        <p14:creationId xmlns:p14="http://schemas.microsoft.com/office/powerpoint/2010/main" val="98884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Week Recap</a:t>
            </a:r>
          </a:p>
        </p:txBody>
      </p:sp>
      <p:sp>
        <p:nvSpPr>
          <p:cNvPr id="5" name="Content Placeholder 2">
            <a:extLst>
              <a:ext uri="{FF2B5EF4-FFF2-40B4-BE49-F238E27FC236}">
                <a16:creationId xmlns:a16="http://schemas.microsoft.com/office/drawing/2014/main" id="{DB8AA63E-78EF-5545-86AF-A41F7F42DA00}"/>
              </a:ext>
            </a:extLst>
          </p:cNvPr>
          <p:cNvSpPr>
            <a:spLocks noGrp="1"/>
          </p:cNvSpPr>
          <p:nvPr>
            <p:ph idx="1"/>
          </p:nvPr>
        </p:nvSpPr>
        <p:spPr>
          <a:xfrm>
            <a:off x="457200" y="1347439"/>
            <a:ext cx="8229600" cy="5114871"/>
          </a:xfrm>
        </p:spPr>
        <p:txBody>
          <a:bodyPr/>
          <a:lstStyle/>
          <a:p>
            <a:r>
              <a:rPr lang="en-US" dirty="0"/>
              <a:t>Discrete &amp; continuous random variables</a:t>
            </a:r>
          </a:p>
          <a:p>
            <a:r>
              <a:rPr lang="en-US" dirty="0"/>
              <a:t>Probability distribution function (pdf) / probability mass function (</a:t>
            </a:r>
            <a:r>
              <a:rPr lang="en-US" dirty="0" err="1"/>
              <a:t>pmf</a:t>
            </a:r>
            <a:r>
              <a:rPr lang="en-US" dirty="0"/>
              <a:t>)</a:t>
            </a:r>
          </a:p>
          <a:p>
            <a:r>
              <a:rPr lang="en-US" dirty="0"/>
              <a:t>Joint distributions of N random variables</a:t>
            </a:r>
          </a:p>
          <a:p>
            <a:r>
              <a:rPr lang="en-US" dirty="0"/>
              <a:t>Marginalization / Law of Total Probability</a:t>
            </a:r>
          </a:p>
          <a:p>
            <a:r>
              <a:rPr lang="en-US" dirty="0"/>
              <a:t>Conditional probability</a:t>
            </a:r>
          </a:p>
          <a:p>
            <a:r>
              <a:rPr lang="en-US" dirty="0"/>
              <a:t>Bayes’ Rule</a:t>
            </a:r>
          </a:p>
          <a:p>
            <a:r>
              <a:rPr lang="en-US" dirty="0"/>
              <a:t>Independence, Conditional Independence</a:t>
            </a:r>
          </a:p>
          <a:p>
            <a:r>
              <a:rPr lang="en-US" dirty="0"/>
              <a:t>Expectation, conditional expectation</a:t>
            </a:r>
          </a:p>
          <a:p>
            <a:endParaRPr lang="en-US" dirty="0"/>
          </a:p>
        </p:txBody>
      </p:sp>
    </p:spTree>
    <p:extLst>
      <p:ext uri="{BB962C8B-B14F-4D97-AF65-F5344CB8AC3E}">
        <p14:creationId xmlns:p14="http://schemas.microsoft.com/office/powerpoint/2010/main" val="3238860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86728-FAE5-C54B-B3D6-3C77E028A542}"/>
              </a:ext>
            </a:extLst>
          </p:cNvPr>
          <p:cNvPicPr>
            <a:picLocks noChangeAspect="1"/>
          </p:cNvPicPr>
          <p:nvPr/>
        </p:nvPicPr>
        <p:blipFill>
          <a:blip r:embed="rId3"/>
          <a:stretch>
            <a:fillRect/>
          </a:stretch>
        </p:blipFill>
        <p:spPr>
          <a:xfrm>
            <a:off x="332509" y="967991"/>
            <a:ext cx="8229600" cy="5548343"/>
          </a:xfrm>
          <a:prstGeom prst="rect">
            <a:avLst/>
          </a:prstGeom>
        </p:spPr>
      </p:pic>
      <p:sp>
        <p:nvSpPr>
          <p:cNvPr id="2" name="Title 1"/>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
        <p:nvSpPr>
          <p:cNvPr id="5" name="Curved Left Arrow 4">
            <a:extLst>
              <a:ext uri="{FF2B5EF4-FFF2-40B4-BE49-F238E27FC236}">
                <a16:creationId xmlns:a16="http://schemas.microsoft.com/office/drawing/2014/main" id="{E5665AF6-BCFF-164A-AB0A-80816A7F4454}"/>
              </a:ext>
            </a:extLst>
          </p:cNvPr>
          <p:cNvSpPr/>
          <p:nvPr/>
        </p:nvSpPr>
        <p:spPr>
          <a:xfrm>
            <a:off x="4694329" y="2164210"/>
            <a:ext cx="257206" cy="54421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901630E1-4504-914A-B762-19DAB42E08EC}"/>
              </a:ext>
            </a:extLst>
          </p:cNvPr>
          <p:cNvSpPr txBox="1"/>
          <p:nvPr/>
        </p:nvSpPr>
        <p:spPr>
          <a:xfrm>
            <a:off x="5006286" y="2150624"/>
            <a:ext cx="3014132" cy="461665"/>
          </a:xfrm>
          <a:prstGeom prst="rect">
            <a:avLst/>
          </a:prstGeom>
          <a:noFill/>
        </p:spPr>
        <p:txBody>
          <a:bodyPr wrap="square" rtlCol="0">
            <a:spAutoFit/>
          </a:bodyPr>
          <a:lstStyle/>
          <a:p>
            <a:r>
              <a:rPr lang="en-US" sz="2400" dirty="0"/>
              <a:t>p(x) not function of y</a:t>
            </a:r>
          </a:p>
        </p:txBody>
      </p:sp>
      <p:sp>
        <p:nvSpPr>
          <p:cNvPr id="8" name="Curved Left Arrow 7">
            <a:extLst>
              <a:ext uri="{FF2B5EF4-FFF2-40B4-BE49-F238E27FC236}">
                <a16:creationId xmlns:a16="http://schemas.microsoft.com/office/drawing/2014/main" id="{4D0DA8AD-6380-264E-9DB2-49DD942CBEF3}"/>
              </a:ext>
            </a:extLst>
          </p:cNvPr>
          <p:cNvSpPr/>
          <p:nvPr/>
        </p:nvSpPr>
        <p:spPr>
          <a:xfrm>
            <a:off x="4694329" y="1477885"/>
            <a:ext cx="304803" cy="5039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95685CD-165F-A748-9785-1D2BBCF99CBC}"/>
              </a:ext>
            </a:extLst>
          </p:cNvPr>
          <p:cNvSpPr txBox="1"/>
          <p:nvPr/>
        </p:nvSpPr>
        <p:spPr>
          <a:xfrm>
            <a:off x="5006286" y="1477885"/>
            <a:ext cx="1551476" cy="461665"/>
          </a:xfrm>
          <a:prstGeom prst="rect">
            <a:avLst/>
          </a:prstGeom>
          <a:noFill/>
        </p:spPr>
        <p:txBody>
          <a:bodyPr wrap="none" rtlCol="0">
            <a:spAutoFit/>
          </a:bodyPr>
          <a:lstStyle/>
          <a:p>
            <a:r>
              <a:rPr lang="en-US" sz="2400" dirty="0"/>
              <a:t>Bayes’ rule</a:t>
            </a:r>
          </a:p>
        </p:txBody>
      </p:sp>
    </p:spTree>
    <p:extLst>
      <p:ext uri="{BB962C8B-B14F-4D97-AF65-F5344CB8AC3E}">
        <p14:creationId xmlns:p14="http://schemas.microsoft.com/office/powerpoint/2010/main" val="1511153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072D8-0B4E-0C4F-BDD2-93073363DB44}"/>
              </a:ext>
            </a:extLst>
          </p:cNvPr>
          <p:cNvPicPr>
            <a:picLocks noChangeAspect="1"/>
          </p:cNvPicPr>
          <p:nvPr/>
        </p:nvPicPr>
        <p:blipFill rotWithShape="1">
          <a:blip r:embed="rId3"/>
          <a:srcRect b="27815"/>
          <a:stretch/>
        </p:blipFill>
        <p:spPr>
          <a:xfrm>
            <a:off x="332509" y="951366"/>
            <a:ext cx="8229600" cy="3598863"/>
          </a:xfrm>
          <a:prstGeom prst="rect">
            <a:avLst/>
          </a:prstGeom>
        </p:spPr>
      </p:pic>
      <p:sp>
        <p:nvSpPr>
          <p:cNvPr id="15" name="Title 1">
            <a:extLst>
              <a:ext uri="{FF2B5EF4-FFF2-40B4-BE49-F238E27FC236}">
                <a16:creationId xmlns:a16="http://schemas.microsoft.com/office/drawing/2014/main" id="{5B797FB7-E37D-0F42-99C3-A4D78D61E1D2}"/>
              </a:ext>
            </a:extLst>
          </p:cNvPr>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
        <p:nvSpPr>
          <p:cNvPr id="11" name="Curved Left Arrow 10">
            <a:extLst>
              <a:ext uri="{FF2B5EF4-FFF2-40B4-BE49-F238E27FC236}">
                <a16:creationId xmlns:a16="http://schemas.microsoft.com/office/drawing/2014/main" id="{8A0628E2-F549-F547-828F-5440BCABBF75}"/>
              </a:ext>
            </a:extLst>
          </p:cNvPr>
          <p:cNvSpPr/>
          <p:nvPr/>
        </p:nvSpPr>
        <p:spPr>
          <a:xfrm>
            <a:off x="4694329" y="2164210"/>
            <a:ext cx="257206" cy="54421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D313BC72-CE77-3B47-B789-30A6CB438D5F}"/>
              </a:ext>
            </a:extLst>
          </p:cNvPr>
          <p:cNvSpPr txBox="1"/>
          <p:nvPr/>
        </p:nvSpPr>
        <p:spPr>
          <a:xfrm>
            <a:off x="5006286" y="2150624"/>
            <a:ext cx="3014132" cy="461665"/>
          </a:xfrm>
          <a:prstGeom prst="rect">
            <a:avLst/>
          </a:prstGeom>
          <a:noFill/>
        </p:spPr>
        <p:txBody>
          <a:bodyPr wrap="square" rtlCol="0">
            <a:spAutoFit/>
          </a:bodyPr>
          <a:lstStyle/>
          <a:p>
            <a:r>
              <a:rPr lang="en-US" sz="2400" dirty="0"/>
              <a:t>p(x) not function of y</a:t>
            </a:r>
          </a:p>
        </p:txBody>
      </p:sp>
      <p:sp>
        <p:nvSpPr>
          <p:cNvPr id="13" name="Curved Left Arrow 12">
            <a:extLst>
              <a:ext uri="{FF2B5EF4-FFF2-40B4-BE49-F238E27FC236}">
                <a16:creationId xmlns:a16="http://schemas.microsoft.com/office/drawing/2014/main" id="{2F20A364-A766-9F40-A35D-9776C1204EFB}"/>
              </a:ext>
            </a:extLst>
          </p:cNvPr>
          <p:cNvSpPr/>
          <p:nvPr/>
        </p:nvSpPr>
        <p:spPr>
          <a:xfrm>
            <a:off x="4694329" y="1477885"/>
            <a:ext cx="304803" cy="5039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B9120F23-86F0-6040-A2C6-37E9A8638562}"/>
              </a:ext>
            </a:extLst>
          </p:cNvPr>
          <p:cNvSpPr txBox="1"/>
          <p:nvPr/>
        </p:nvSpPr>
        <p:spPr>
          <a:xfrm>
            <a:off x="5006286" y="1477885"/>
            <a:ext cx="1551476" cy="461665"/>
          </a:xfrm>
          <a:prstGeom prst="rect">
            <a:avLst/>
          </a:prstGeom>
          <a:noFill/>
        </p:spPr>
        <p:txBody>
          <a:bodyPr wrap="none" rtlCol="0">
            <a:spAutoFit/>
          </a:bodyPr>
          <a:lstStyle/>
          <a:p>
            <a:r>
              <a:rPr lang="en-US" sz="2400" dirty="0"/>
              <a:t>Bayes’ rule</a:t>
            </a:r>
          </a:p>
        </p:txBody>
      </p:sp>
    </p:spTree>
    <p:extLst>
      <p:ext uri="{BB962C8B-B14F-4D97-AF65-F5344CB8AC3E}">
        <p14:creationId xmlns:p14="http://schemas.microsoft.com/office/powerpoint/2010/main" val="3453558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AD936-EB0F-BE49-B162-25C86CEECE1A}"/>
              </a:ext>
            </a:extLst>
          </p:cNvPr>
          <p:cNvPicPr>
            <a:picLocks noChangeAspect="1"/>
          </p:cNvPicPr>
          <p:nvPr/>
        </p:nvPicPr>
        <p:blipFill rotWithShape="1">
          <a:blip r:embed="rId3"/>
          <a:srcRect b="11221"/>
          <a:stretch/>
        </p:blipFill>
        <p:spPr>
          <a:xfrm>
            <a:off x="332509" y="951366"/>
            <a:ext cx="8229600" cy="4426177"/>
          </a:xfrm>
          <a:prstGeom prst="rect">
            <a:avLst/>
          </a:prstGeom>
        </p:spPr>
      </p:pic>
      <p:sp>
        <p:nvSpPr>
          <p:cNvPr id="11" name="Title 1">
            <a:extLst>
              <a:ext uri="{FF2B5EF4-FFF2-40B4-BE49-F238E27FC236}">
                <a16:creationId xmlns:a16="http://schemas.microsoft.com/office/drawing/2014/main" id="{1B6C03BF-F320-224E-A6F0-917DE66722BD}"/>
              </a:ext>
            </a:extLst>
          </p:cNvPr>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
        <p:nvSpPr>
          <p:cNvPr id="13" name="Curved Left Arrow 12">
            <a:extLst>
              <a:ext uri="{FF2B5EF4-FFF2-40B4-BE49-F238E27FC236}">
                <a16:creationId xmlns:a16="http://schemas.microsoft.com/office/drawing/2014/main" id="{3EADA313-236A-C14D-9152-718C8790E80A}"/>
              </a:ext>
            </a:extLst>
          </p:cNvPr>
          <p:cNvSpPr/>
          <p:nvPr/>
        </p:nvSpPr>
        <p:spPr>
          <a:xfrm>
            <a:off x="4694329" y="2164210"/>
            <a:ext cx="257206" cy="54421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93B7F78-C55F-7D48-9058-1B9FF16CCBF6}"/>
              </a:ext>
            </a:extLst>
          </p:cNvPr>
          <p:cNvSpPr txBox="1"/>
          <p:nvPr/>
        </p:nvSpPr>
        <p:spPr>
          <a:xfrm>
            <a:off x="5006286" y="2150624"/>
            <a:ext cx="3014132" cy="461665"/>
          </a:xfrm>
          <a:prstGeom prst="rect">
            <a:avLst/>
          </a:prstGeom>
          <a:noFill/>
        </p:spPr>
        <p:txBody>
          <a:bodyPr wrap="square" rtlCol="0">
            <a:spAutoFit/>
          </a:bodyPr>
          <a:lstStyle/>
          <a:p>
            <a:r>
              <a:rPr lang="en-US" sz="2400" dirty="0"/>
              <a:t>p(x) not function of y</a:t>
            </a:r>
          </a:p>
        </p:txBody>
      </p:sp>
      <p:sp>
        <p:nvSpPr>
          <p:cNvPr id="15" name="Curved Left Arrow 14">
            <a:extLst>
              <a:ext uri="{FF2B5EF4-FFF2-40B4-BE49-F238E27FC236}">
                <a16:creationId xmlns:a16="http://schemas.microsoft.com/office/drawing/2014/main" id="{BDBD9CD0-654E-AD43-BA7F-A052C7FD4C67}"/>
              </a:ext>
            </a:extLst>
          </p:cNvPr>
          <p:cNvSpPr/>
          <p:nvPr/>
        </p:nvSpPr>
        <p:spPr>
          <a:xfrm>
            <a:off x="4694329" y="1477885"/>
            <a:ext cx="304803" cy="5039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F527C72B-8907-B64D-B5FB-1C8C494FC266}"/>
              </a:ext>
            </a:extLst>
          </p:cNvPr>
          <p:cNvSpPr txBox="1"/>
          <p:nvPr/>
        </p:nvSpPr>
        <p:spPr>
          <a:xfrm>
            <a:off x="5006286" y="1477885"/>
            <a:ext cx="1551476" cy="461665"/>
          </a:xfrm>
          <a:prstGeom prst="rect">
            <a:avLst/>
          </a:prstGeom>
          <a:noFill/>
        </p:spPr>
        <p:txBody>
          <a:bodyPr wrap="none" rtlCol="0">
            <a:spAutoFit/>
          </a:bodyPr>
          <a:lstStyle/>
          <a:p>
            <a:r>
              <a:rPr lang="en-US" sz="2400" dirty="0"/>
              <a:t>Bayes’ rule</a:t>
            </a:r>
          </a:p>
        </p:txBody>
      </p:sp>
    </p:spTree>
    <p:extLst>
      <p:ext uri="{BB962C8B-B14F-4D97-AF65-F5344CB8AC3E}">
        <p14:creationId xmlns:p14="http://schemas.microsoft.com/office/powerpoint/2010/main" val="41471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33EF89-A586-2845-902B-E7236C1132E7}"/>
              </a:ext>
            </a:extLst>
          </p:cNvPr>
          <p:cNvPicPr>
            <a:picLocks noChangeAspect="1"/>
          </p:cNvPicPr>
          <p:nvPr/>
        </p:nvPicPr>
        <p:blipFill>
          <a:blip r:embed="rId3"/>
          <a:stretch>
            <a:fillRect/>
          </a:stretch>
        </p:blipFill>
        <p:spPr>
          <a:xfrm>
            <a:off x="332509" y="951366"/>
            <a:ext cx="8229600" cy="4985622"/>
          </a:xfrm>
          <a:prstGeom prst="rect">
            <a:avLst/>
          </a:prstGeom>
        </p:spPr>
      </p:pic>
      <p:sp>
        <p:nvSpPr>
          <p:cNvPr id="11" name="Title 1">
            <a:extLst>
              <a:ext uri="{FF2B5EF4-FFF2-40B4-BE49-F238E27FC236}">
                <a16:creationId xmlns:a16="http://schemas.microsoft.com/office/drawing/2014/main" id="{5CAA3D41-753D-C045-9A00-C2AA05E288BE}"/>
              </a:ext>
            </a:extLst>
          </p:cNvPr>
          <p:cNvSpPr>
            <a:spLocks noGrp="1"/>
          </p:cNvSpPr>
          <p:nvPr>
            <p:ph type="title"/>
          </p:nvPr>
        </p:nvSpPr>
        <p:spPr>
          <a:xfrm>
            <a:off x="457200" y="-30490"/>
            <a:ext cx="8229600" cy="1143000"/>
          </a:xfrm>
        </p:spPr>
        <p:txBody>
          <a:bodyPr>
            <a:normAutofit/>
          </a:bodyPr>
          <a:lstStyle/>
          <a:p>
            <a:r>
              <a:rPr lang="en-US" sz="3400" dirty="0">
                <a:solidFill>
                  <a:srgbClr val="0000FF"/>
                </a:solidFill>
              </a:rPr>
              <a:t>MAP </a:t>
            </a:r>
            <a:r>
              <a:rPr lang="en-US" sz="3400" dirty="0"/>
              <a:t>and</a:t>
            </a:r>
            <a:r>
              <a:rPr lang="en-US" sz="3400" dirty="0">
                <a:solidFill>
                  <a:srgbClr val="0000FF"/>
                </a:solidFill>
              </a:rPr>
              <a:t> ML </a:t>
            </a:r>
            <a:r>
              <a:rPr lang="en-US" sz="3400" dirty="0"/>
              <a:t>Estimation</a:t>
            </a:r>
            <a:endParaRPr lang="en-US" sz="3400" dirty="0">
              <a:solidFill>
                <a:srgbClr val="0000FF"/>
              </a:solidFill>
            </a:endParaRPr>
          </a:p>
        </p:txBody>
      </p:sp>
      <p:sp>
        <p:nvSpPr>
          <p:cNvPr id="13" name="Curved Left Arrow 12">
            <a:extLst>
              <a:ext uri="{FF2B5EF4-FFF2-40B4-BE49-F238E27FC236}">
                <a16:creationId xmlns:a16="http://schemas.microsoft.com/office/drawing/2014/main" id="{50637CB4-C45E-C048-A7F5-1FBE6D87C445}"/>
              </a:ext>
            </a:extLst>
          </p:cNvPr>
          <p:cNvSpPr/>
          <p:nvPr/>
        </p:nvSpPr>
        <p:spPr>
          <a:xfrm>
            <a:off x="4694329" y="2164210"/>
            <a:ext cx="257206" cy="54421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F63B179A-03DA-E547-ABB5-204B72633D24}"/>
              </a:ext>
            </a:extLst>
          </p:cNvPr>
          <p:cNvSpPr txBox="1"/>
          <p:nvPr/>
        </p:nvSpPr>
        <p:spPr>
          <a:xfrm>
            <a:off x="5006286" y="2150624"/>
            <a:ext cx="3014132" cy="461665"/>
          </a:xfrm>
          <a:prstGeom prst="rect">
            <a:avLst/>
          </a:prstGeom>
          <a:noFill/>
        </p:spPr>
        <p:txBody>
          <a:bodyPr wrap="square" rtlCol="0">
            <a:spAutoFit/>
          </a:bodyPr>
          <a:lstStyle/>
          <a:p>
            <a:r>
              <a:rPr lang="en-US" sz="2400" dirty="0"/>
              <a:t>p(x) not function of y</a:t>
            </a:r>
          </a:p>
        </p:txBody>
      </p:sp>
      <p:sp>
        <p:nvSpPr>
          <p:cNvPr id="15" name="Curved Left Arrow 14">
            <a:extLst>
              <a:ext uri="{FF2B5EF4-FFF2-40B4-BE49-F238E27FC236}">
                <a16:creationId xmlns:a16="http://schemas.microsoft.com/office/drawing/2014/main" id="{42712CED-2356-2842-8E43-FD47EB12D0A7}"/>
              </a:ext>
            </a:extLst>
          </p:cNvPr>
          <p:cNvSpPr/>
          <p:nvPr/>
        </p:nvSpPr>
        <p:spPr>
          <a:xfrm>
            <a:off x="4694329" y="1477885"/>
            <a:ext cx="304803" cy="5039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F6C58A2B-E3B2-4E49-9A3C-BE0ADBDE9A4D}"/>
              </a:ext>
            </a:extLst>
          </p:cNvPr>
          <p:cNvSpPr txBox="1"/>
          <p:nvPr/>
        </p:nvSpPr>
        <p:spPr>
          <a:xfrm>
            <a:off x="5006286" y="1477885"/>
            <a:ext cx="1551476" cy="461665"/>
          </a:xfrm>
          <a:prstGeom prst="rect">
            <a:avLst/>
          </a:prstGeom>
          <a:noFill/>
        </p:spPr>
        <p:txBody>
          <a:bodyPr wrap="none" rtlCol="0">
            <a:spAutoFit/>
          </a:bodyPr>
          <a:lstStyle/>
          <a:p>
            <a:r>
              <a:rPr lang="en-US" sz="2400" dirty="0"/>
              <a:t>Bayes’ rule</a:t>
            </a:r>
          </a:p>
        </p:txBody>
      </p:sp>
    </p:spTree>
    <p:extLst>
      <p:ext uri="{BB962C8B-B14F-4D97-AF65-F5344CB8AC3E}">
        <p14:creationId xmlns:p14="http://schemas.microsoft.com/office/powerpoint/2010/main" val="1375900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EC9D-686C-7C4D-AF17-8FB1C59358FA}"/>
              </a:ext>
            </a:extLst>
          </p:cNvPr>
          <p:cNvSpPr>
            <a:spLocks noGrp="1"/>
          </p:cNvSpPr>
          <p:nvPr>
            <p:ph type="title"/>
          </p:nvPr>
        </p:nvSpPr>
        <p:spPr>
          <a:xfrm>
            <a:off x="457199" y="236538"/>
            <a:ext cx="8305801" cy="963612"/>
          </a:xfrm>
        </p:spPr>
        <p:txBody>
          <a:bodyPr>
            <a:normAutofit/>
          </a:bodyPr>
          <a:lstStyle/>
          <a:p>
            <a:r>
              <a:rPr lang="en-US" sz="3800" dirty="0"/>
              <a:t>What is hard here?</a:t>
            </a:r>
          </a:p>
        </p:txBody>
      </p:sp>
      <p:sp>
        <p:nvSpPr>
          <p:cNvPr id="3" name="Content Placeholder 2">
            <a:extLst>
              <a:ext uri="{FF2B5EF4-FFF2-40B4-BE49-F238E27FC236}">
                <a16:creationId xmlns:a16="http://schemas.microsoft.com/office/drawing/2014/main" id="{599C9777-4807-9445-B68D-92C5C5AAC1A5}"/>
              </a:ext>
            </a:extLst>
          </p:cNvPr>
          <p:cNvSpPr>
            <a:spLocks noGrp="1"/>
          </p:cNvSpPr>
          <p:nvPr>
            <p:ph idx="1"/>
          </p:nvPr>
        </p:nvSpPr>
        <p:spPr>
          <a:xfrm>
            <a:off x="573575" y="1428686"/>
            <a:ext cx="8000294" cy="5105464"/>
          </a:xfrm>
        </p:spPr>
        <p:txBody>
          <a:bodyPr>
            <a:noAutofit/>
          </a:bodyPr>
          <a:lstStyle/>
          <a:p>
            <a:r>
              <a:rPr lang="en-US" sz="2800" dirty="0"/>
              <a:t>ML is a special case of MAP, so let’s focus on MAP (for now)</a:t>
            </a:r>
          </a:p>
          <a:p>
            <a:r>
              <a:rPr lang="en-US" sz="2800" dirty="0"/>
              <a:t>In previous example of chair, human &amp; cat, I gave you p(y | x = photo), but how to get p(y | x = photo) in the first place?</a:t>
            </a:r>
          </a:p>
          <a:p>
            <a:r>
              <a:rPr lang="en-US" sz="2800" dirty="0"/>
              <a:t>Much of machine learning is about how to choose a model for p(y | x) and how to evaluate/optimize model parameters</a:t>
            </a:r>
          </a:p>
        </p:txBody>
      </p:sp>
    </p:spTree>
    <p:extLst>
      <p:ext uri="{BB962C8B-B14F-4D97-AF65-F5344CB8AC3E}">
        <p14:creationId xmlns:p14="http://schemas.microsoft.com/office/powerpoint/2010/main" val="2499465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42565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4050"/>
            <a:ext cx="8286750" cy="1922671"/>
          </a:xfrm>
        </p:spPr>
        <p:txBody>
          <a:bodyPr>
            <a:normAutofit fontScale="90000"/>
          </a:bodyPr>
          <a:lstStyle/>
          <a:p>
            <a:r>
              <a:rPr lang="en-US" dirty="0"/>
              <a:t>Two strategies for modeling posterior probability p(y | x): Generative vs Discriminative Models</a:t>
            </a:r>
          </a:p>
        </p:txBody>
      </p:sp>
    </p:spTree>
    <p:extLst>
      <p:ext uri="{BB962C8B-B14F-4D97-AF65-F5344CB8AC3E}">
        <p14:creationId xmlns:p14="http://schemas.microsoft.com/office/powerpoint/2010/main" val="4104461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ED13-220A-7E4F-A227-C6584A0258E7}"/>
              </a:ext>
            </a:extLst>
          </p:cNvPr>
          <p:cNvSpPr>
            <a:spLocks noGrp="1"/>
          </p:cNvSpPr>
          <p:nvPr>
            <p:ph type="title"/>
          </p:nvPr>
        </p:nvSpPr>
        <p:spPr>
          <a:xfrm>
            <a:off x="457200" y="65088"/>
            <a:ext cx="8229600" cy="1143000"/>
          </a:xfrm>
        </p:spPr>
        <p:txBody>
          <a:bodyPr>
            <a:normAutofit/>
          </a:bodyPr>
          <a:lstStyle/>
          <a:p>
            <a:r>
              <a:rPr lang="en-US" sz="3400" dirty="0"/>
              <a:t>Modeling p(y |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C860AF-8850-DE4E-90CC-43C03310D934}"/>
                  </a:ext>
                </a:extLst>
              </p:cNvPr>
              <p:cNvSpPr>
                <a:spLocks noGrp="1"/>
              </p:cNvSpPr>
              <p:nvPr>
                <p:ph idx="1"/>
              </p:nvPr>
            </p:nvSpPr>
            <p:spPr>
              <a:xfrm>
                <a:off x="247650" y="1093788"/>
                <a:ext cx="8763000" cy="5402262"/>
              </a:xfrm>
            </p:spPr>
            <p:txBody>
              <a:bodyPr>
                <a:normAutofit/>
              </a:bodyPr>
              <a:lstStyle/>
              <a:p>
                <a14:m>
                  <m:oMath xmlns:m="http://schemas.openxmlformats.org/officeDocument/2006/math">
                    <m:r>
                      <a:rPr lang="en-US" sz="2600" i="1">
                        <a:latin typeface="Cambria Math" panose="02040503050406030204" pitchFamily="18" charset="0"/>
                      </a:rPr>
                      <m:t>𝑝</m:t>
                    </m:r>
                    <m:d>
                      <m:dPr>
                        <m:endChr m:val="|"/>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m:t>
                        </m:r>
                      </m:e>
                    </m:d>
                    <m:r>
                      <a:rPr lang="en-US" sz="2600" i="1">
                        <a:latin typeface="Cambria Math" panose="02040503050406030204" pitchFamily="18" charset="0"/>
                      </a:rPr>
                      <m:t> </m:t>
                    </m:r>
                    <m:r>
                      <a:rPr lang="en-US" sz="2600" i="1">
                        <a:latin typeface="Cambria Math" panose="02040503050406030204" pitchFamily="18" charset="0"/>
                      </a:rPr>
                      <m:t>𝑥</m:t>
                    </m:r>
                    <m:r>
                      <a:rPr lang="en-US" sz="2600" i="1">
                        <a:latin typeface="Cambria Math" panose="02040503050406030204" pitchFamily="18" charset="0"/>
                      </a:rPr>
                      <m:t>)= </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num>
                      <m:den>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oMath>
                </a14:m>
                <a:endParaRPr lang="en-US" sz="2600" dirty="0"/>
              </a:p>
              <a:p>
                <a:pPr lvl="1"/>
                <a:endParaRPr lang="en-US" sz="2600" dirty="0"/>
              </a:p>
            </p:txBody>
          </p:sp>
        </mc:Choice>
        <mc:Fallback xmlns="">
          <p:sp>
            <p:nvSpPr>
              <p:cNvPr id="3" name="Content Placeholder 2">
                <a:extLst>
                  <a:ext uri="{FF2B5EF4-FFF2-40B4-BE49-F238E27FC236}">
                    <a16:creationId xmlns:a16="http://schemas.microsoft.com/office/drawing/2014/main" id="{68C860AF-8850-DE4E-90CC-43C03310D934}"/>
                  </a:ext>
                </a:extLst>
              </p:cNvPr>
              <p:cNvSpPr>
                <a:spLocks noGrp="1" noRot="1" noChangeAspect="1" noMove="1" noResize="1" noEditPoints="1" noAdjustHandles="1" noChangeArrowheads="1" noChangeShapeType="1" noTextEdit="1"/>
              </p:cNvSpPr>
              <p:nvPr>
                <p:ph idx="1"/>
              </p:nvPr>
            </p:nvSpPr>
            <p:spPr>
              <a:xfrm>
                <a:off x="247650" y="1093788"/>
                <a:ext cx="8763000" cy="5402262"/>
              </a:xfrm>
              <a:blipFill>
                <a:blip r:embed="rId3"/>
                <a:stretch>
                  <a:fillRect l="-1013"/>
                </a:stretch>
              </a:blipFill>
            </p:spPr>
            <p:txBody>
              <a:bodyPr/>
              <a:lstStyle/>
              <a:p>
                <a:r>
                  <a:rPr lang="en-US">
                    <a:noFill/>
                  </a:rPr>
                  <a:t> </a:t>
                </a:r>
              </a:p>
            </p:txBody>
          </p:sp>
        </mc:Fallback>
      </mc:AlternateContent>
    </p:spTree>
    <p:extLst>
      <p:ext uri="{BB962C8B-B14F-4D97-AF65-F5344CB8AC3E}">
        <p14:creationId xmlns:p14="http://schemas.microsoft.com/office/powerpoint/2010/main" val="4141439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F15102F-BF06-154A-BBC6-307E0BFD4C25}"/>
                  </a:ext>
                </a:extLst>
              </p:cNvPr>
              <p:cNvSpPr txBox="1">
                <a:spLocks/>
              </p:cNvSpPr>
              <p:nvPr/>
            </p:nvSpPr>
            <p:spPr>
              <a:xfrm>
                <a:off x="247650" y="1093788"/>
                <a:ext cx="8896350" cy="57642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14:m>
                  <m:oMath xmlns:m="http://schemas.openxmlformats.org/officeDocument/2006/math">
                    <m:r>
                      <a:rPr lang="en-US" sz="2600" i="1" smtClean="0">
                        <a:latin typeface="Cambria Math" panose="02040503050406030204" pitchFamily="18" charset="0"/>
                      </a:rPr>
                      <m:t>𝑝</m:t>
                    </m:r>
                    <m:d>
                      <m:dPr>
                        <m:endChr m:val="|"/>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m:t>
                        </m:r>
                      </m:e>
                    </m:d>
                    <m:r>
                      <a:rPr lang="en-US" sz="2600" i="1">
                        <a:latin typeface="Cambria Math" panose="02040503050406030204" pitchFamily="18" charset="0"/>
                      </a:rPr>
                      <m:t> </m:t>
                    </m:r>
                    <m:r>
                      <a:rPr lang="en-US" sz="2600" i="1">
                        <a:latin typeface="Cambria Math" panose="02040503050406030204" pitchFamily="18" charset="0"/>
                      </a:rPr>
                      <m:t>𝑥</m:t>
                    </m:r>
                    <m:r>
                      <a:rPr lang="en-US" sz="2600" i="1">
                        <a:latin typeface="Cambria Math" panose="02040503050406030204" pitchFamily="18" charset="0"/>
                      </a:rPr>
                      <m:t>)= </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num>
                      <m:den>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r>
                      <a:rPr lang="en-US" sz="260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e>
                        <m:r>
                          <a:rPr lang="en-US" sz="2600" i="1">
                            <a:latin typeface="Cambria Math" panose="02040503050406030204" pitchFamily="18" charset="0"/>
                          </a:rPr>
                          <m:t>𝑦</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e>
                    </m:d>
                  </m:oMath>
                </a14:m>
                <a:endParaRPr lang="en-US" sz="2600" dirty="0"/>
              </a:p>
              <a:p>
                <a:pPr lvl="1"/>
                <a:endParaRPr lang="en-US" sz="2200" dirty="0"/>
              </a:p>
              <a:p>
                <a:pPr lvl="1"/>
                <a:endParaRPr lang="en-US" sz="2600" dirty="0"/>
              </a:p>
            </p:txBody>
          </p:sp>
        </mc:Choice>
        <mc:Fallback xmlns="">
          <p:sp>
            <p:nvSpPr>
              <p:cNvPr id="5" name="Content Placeholder 2">
                <a:extLst>
                  <a:ext uri="{FF2B5EF4-FFF2-40B4-BE49-F238E27FC236}">
                    <a16:creationId xmlns:a16="http://schemas.microsoft.com/office/drawing/2014/main" id="{0F15102F-BF06-154A-BBC6-307E0BFD4C25}"/>
                  </a:ext>
                </a:extLst>
              </p:cNvPr>
              <p:cNvSpPr txBox="1">
                <a:spLocks noRot="1" noChangeAspect="1" noMove="1" noResize="1" noEditPoints="1" noAdjustHandles="1" noChangeArrowheads="1" noChangeShapeType="1" noTextEdit="1"/>
              </p:cNvSpPr>
              <p:nvPr/>
            </p:nvSpPr>
            <p:spPr>
              <a:xfrm>
                <a:off x="247650" y="1093788"/>
                <a:ext cx="8896350" cy="5764212"/>
              </a:xfrm>
              <a:prstGeom prst="rect">
                <a:avLst/>
              </a:prstGeom>
              <a:blipFill>
                <a:blip r:embed="rId3"/>
                <a:stretch>
                  <a:fillRect l="-999"/>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2F345B49-70FB-AD46-91E8-F3FF3EB7D4C7}"/>
              </a:ext>
            </a:extLst>
          </p:cNvPr>
          <p:cNvSpPr>
            <a:spLocks noGrp="1"/>
          </p:cNvSpPr>
          <p:nvPr>
            <p:ph type="title"/>
          </p:nvPr>
        </p:nvSpPr>
        <p:spPr>
          <a:xfrm>
            <a:off x="457200" y="65088"/>
            <a:ext cx="8229600" cy="1143000"/>
          </a:xfrm>
        </p:spPr>
        <p:txBody>
          <a:bodyPr>
            <a:normAutofit/>
          </a:bodyPr>
          <a:lstStyle/>
          <a:p>
            <a:r>
              <a:rPr lang="en-US" sz="3400" dirty="0"/>
              <a:t>Modeling p(y | x)</a:t>
            </a:r>
          </a:p>
        </p:txBody>
      </p:sp>
    </p:spTree>
    <p:extLst>
      <p:ext uri="{BB962C8B-B14F-4D97-AF65-F5344CB8AC3E}">
        <p14:creationId xmlns:p14="http://schemas.microsoft.com/office/powerpoint/2010/main" val="3865327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ED13-220A-7E4F-A227-C6584A0258E7}"/>
              </a:ext>
            </a:extLst>
          </p:cNvPr>
          <p:cNvSpPr>
            <a:spLocks noGrp="1"/>
          </p:cNvSpPr>
          <p:nvPr>
            <p:ph type="title"/>
          </p:nvPr>
        </p:nvSpPr>
        <p:spPr>
          <a:xfrm>
            <a:off x="457200" y="65088"/>
            <a:ext cx="8229600" cy="1143000"/>
          </a:xfrm>
        </p:spPr>
        <p:txBody>
          <a:bodyPr>
            <a:normAutofit/>
          </a:bodyPr>
          <a:lstStyle/>
          <a:p>
            <a:r>
              <a:rPr lang="en-US" sz="3400" dirty="0"/>
              <a:t>Modeling p(y |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C860AF-8850-DE4E-90CC-43C03310D934}"/>
                  </a:ext>
                </a:extLst>
              </p:cNvPr>
              <p:cNvSpPr>
                <a:spLocks noGrp="1"/>
              </p:cNvSpPr>
              <p:nvPr>
                <p:ph idx="1"/>
              </p:nvPr>
            </p:nvSpPr>
            <p:spPr>
              <a:xfrm>
                <a:off x="247650" y="1093788"/>
                <a:ext cx="8763000" cy="5402262"/>
              </a:xfrm>
            </p:spPr>
            <p:txBody>
              <a:bodyPr>
                <a:normAutofit/>
              </a:bodyPr>
              <a:lstStyle/>
              <a:p>
                <a14:m>
                  <m:oMath xmlns:m="http://schemas.openxmlformats.org/officeDocument/2006/math">
                    <m:r>
                      <a:rPr lang="en-US" sz="2600" i="1">
                        <a:latin typeface="Cambria Math" panose="02040503050406030204" pitchFamily="18" charset="0"/>
                      </a:rPr>
                      <m:t>𝑝</m:t>
                    </m:r>
                    <m:d>
                      <m:dPr>
                        <m:endChr m:val="|"/>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m:t>
                        </m:r>
                      </m:e>
                    </m:d>
                    <m:r>
                      <a:rPr lang="en-US" sz="2600" i="1">
                        <a:latin typeface="Cambria Math" panose="02040503050406030204" pitchFamily="18" charset="0"/>
                      </a:rPr>
                      <m:t> </m:t>
                    </m:r>
                    <m:r>
                      <a:rPr lang="en-US" sz="2600" i="1">
                        <a:latin typeface="Cambria Math" panose="02040503050406030204" pitchFamily="18" charset="0"/>
                      </a:rPr>
                      <m:t>𝑥</m:t>
                    </m:r>
                    <m:r>
                      <a:rPr lang="en-US" sz="2600" i="1">
                        <a:latin typeface="Cambria Math" panose="02040503050406030204" pitchFamily="18" charset="0"/>
                      </a:rPr>
                      <m:t>)= </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num>
                      <m:den>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r>
                      <a:rPr lang="en-US" sz="2600" i="1">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e>
                        <m:r>
                          <a:rPr lang="en-US" sz="2600" i="1">
                            <a:latin typeface="Cambria Math" panose="02040503050406030204" pitchFamily="18" charset="0"/>
                          </a:rPr>
                          <m:t>𝑦</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e>
                    </m:d>
                  </m:oMath>
                </a14:m>
                <a:endParaRPr lang="en-US" sz="2600" dirty="0"/>
              </a:p>
              <a:p>
                <a:pPr lvl="1"/>
                <a:r>
                  <a:rPr lang="en-US" sz="2600" dirty="0"/>
                  <a:t>Generative supervised learning: model likelihood p(</a:t>
                </a:r>
                <a:r>
                  <a:rPr lang="en-US" sz="2600" dirty="0" err="1"/>
                  <a:t>x|y</a:t>
                </a:r>
                <a:r>
                  <a:rPr lang="en-US" sz="2600" dirty="0"/>
                  <a:t>) &amp; prior p(y) directly, then apply above formula to get p(y | x)</a:t>
                </a:r>
              </a:p>
              <a:p>
                <a:pPr lvl="1"/>
                <a:endParaRPr lang="en-US" sz="2600" dirty="0"/>
              </a:p>
            </p:txBody>
          </p:sp>
        </mc:Choice>
        <mc:Fallback xmlns="">
          <p:sp>
            <p:nvSpPr>
              <p:cNvPr id="3" name="Content Placeholder 2">
                <a:extLst>
                  <a:ext uri="{FF2B5EF4-FFF2-40B4-BE49-F238E27FC236}">
                    <a16:creationId xmlns:a16="http://schemas.microsoft.com/office/drawing/2014/main" id="{68C860AF-8850-DE4E-90CC-43C03310D934}"/>
                  </a:ext>
                </a:extLst>
              </p:cNvPr>
              <p:cNvSpPr>
                <a:spLocks noGrp="1" noRot="1" noChangeAspect="1" noMove="1" noResize="1" noEditPoints="1" noAdjustHandles="1" noChangeArrowheads="1" noChangeShapeType="1" noTextEdit="1"/>
              </p:cNvSpPr>
              <p:nvPr>
                <p:ph idx="1"/>
              </p:nvPr>
            </p:nvSpPr>
            <p:spPr>
              <a:xfrm>
                <a:off x="247650" y="1093788"/>
                <a:ext cx="8763000" cy="5402262"/>
              </a:xfrm>
              <a:blipFill>
                <a:blip r:embed="rId3"/>
                <a:stretch>
                  <a:fillRect l="-1013" r="-868"/>
                </a:stretch>
              </a:blipFill>
            </p:spPr>
            <p:txBody>
              <a:bodyPr/>
              <a:lstStyle/>
              <a:p>
                <a:r>
                  <a:rPr lang="en-US">
                    <a:noFill/>
                  </a:rPr>
                  <a:t> </a:t>
                </a:r>
              </a:p>
            </p:txBody>
          </p:sp>
        </mc:Fallback>
      </mc:AlternateContent>
    </p:spTree>
    <p:extLst>
      <p:ext uri="{BB962C8B-B14F-4D97-AF65-F5344CB8AC3E}">
        <p14:creationId xmlns:p14="http://schemas.microsoft.com/office/powerpoint/2010/main" val="422574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777733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ED13-220A-7E4F-A227-C6584A0258E7}"/>
              </a:ext>
            </a:extLst>
          </p:cNvPr>
          <p:cNvSpPr>
            <a:spLocks noGrp="1"/>
          </p:cNvSpPr>
          <p:nvPr>
            <p:ph type="title"/>
          </p:nvPr>
        </p:nvSpPr>
        <p:spPr>
          <a:xfrm>
            <a:off x="457200" y="65088"/>
            <a:ext cx="8229600" cy="1143000"/>
          </a:xfrm>
        </p:spPr>
        <p:txBody>
          <a:bodyPr>
            <a:normAutofit/>
          </a:bodyPr>
          <a:lstStyle/>
          <a:p>
            <a:r>
              <a:rPr lang="en-US" sz="3400" dirty="0"/>
              <a:t>Modeling p(y |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C860AF-8850-DE4E-90CC-43C03310D934}"/>
                  </a:ext>
                </a:extLst>
              </p:cNvPr>
              <p:cNvSpPr>
                <a:spLocks noGrp="1"/>
              </p:cNvSpPr>
              <p:nvPr>
                <p:ph idx="1"/>
              </p:nvPr>
            </p:nvSpPr>
            <p:spPr>
              <a:xfrm>
                <a:off x="247650" y="1093788"/>
                <a:ext cx="8763000" cy="5402262"/>
              </a:xfrm>
            </p:spPr>
            <p:txBody>
              <a:bodyPr>
                <a:normAutofit/>
              </a:bodyPr>
              <a:lstStyle/>
              <a:p>
                <a14:m>
                  <m:oMath xmlns:m="http://schemas.openxmlformats.org/officeDocument/2006/math">
                    <m:r>
                      <a:rPr lang="en-US" sz="2600" i="1">
                        <a:latin typeface="Cambria Math" panose="02040503050406030204" pitchFamily="18" charset="0"/>
                      </a:rPr>
                      <m:t>𝑝</m:t>
                    </m:r>
                    <m:d>
                      <m:dPr>
                        <m:endChr m:val="|"/>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m:t>
                        </m:r>
                      </m:e>
                    </m:d>
                    <m:r>
                      <a:rPr lang="en-US" sz="2600" i="1">
                        <a:latin typeface="Cambria Math" panose="02040503050406030204" pitchFamily="18" charset="0"/>
                      </a:rPr>
                      <m:t> </m:t>
                    </m:r>
                    <m:r>
                      <a:rPr lang="en-US" sz="2600" i="1">
                        <a:latin typeface="Cambria Math" panose="02040503050406030204" pitchFamily="18" charset="0"/>
                      </a:rPr>
                      <m:t>𝑥</m:t>
                    </m:r>
                    <m:r>
                      <a:rPr lang="en-US" sz="2600" i="1">
                        <a:latin typeface="Cambria Math" panose="02040503050406030204" pitchFamily="18" charset="0"/>
                      </a:rPr>
                      <m:t>)= </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num>
                      <m:den>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r>
                      <a:rPr lang="en-US" sz="2600" i="1">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e>
                        <m:r>
                          <a:rPr lang="en-US" sz="2600" i="1">
                            <a:latin typeface="Cambria Math" panose="02040503050406030204" pitchFamily="18" charset="0"/>
                          </a:rPr>
                          <m:t>𝑦</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e>
                    </m:d>
                  </m:oMath>
                </a14:m>
                <a:endParaRPr lang="en-US" sz="2600" dirty="0"/>
              </a:p>
              <a:p>
                <a:pPr lvl="1"/>
                <a:r>
                  <a:rPr lang="en-US" sz="2600" dirty="0"/>
                  <a:t>Generative supervised learning: model likelihood p(</a:t>
                </a:r>
                <a:r>
                  <a:rPr lang="en-US" sz="2600" dirty="0" err="1"/>
                  <a:t>x|y</a:t>
                </a:r>
                <a:r>
                  <a:rPr lang="en-US" sz="2600" dirty="0"/>
                  <a:t>) &amp; prior p(y) directly, then apply above formula to get p(y | x)</a:t>
                </a:r>
              </a:p>
              <a:p>
                <a:pPr lvl="1"/>
                <a:r>
                  <a:rPr lang="en-US" sz="2600" dirty="0"/>
                  <a:t>”Generative” because we can sample (generate) new data (x, y) from p(x, y) = p(y)p(</a:t>
                </a:r>
                <a:r>
                  <a:rPr lang="en-US" sz="2600" dirty="0" err="1"/>
                  <a:t>x|y</a:t>
                </a:r>
                <a:r>
                  <a:rPr lang="en-US" sz="2600" dirty="0"/>
                  <a:t>)</a:t>
                </a:r>
              </a:p>
              <a:p>
                <a:pPr lvl="1"/>
                <a:endParaRPr lang="en-US" sz="2600" dirty="0"/>
              </a:p>
            </p:txBody>
          </p:sp>
        </mc:Choice>
        <mc:Fallback xmlns="">
          <p:sp>
            <p:nvSpPr>
              <p:cNvPr id="3" name="Content Placeholder 2">
                <a:extLst>
                  <a:ext uri="{FF2B5EF4-FFF2-40B4-BE49-F238E27FC236}">
                    <a16:creationId xmlns:a16="http://schemas.microsoft.com/office/drawing/2014/main" id="{68C860AF-8850-DE4E-90CC-43C03310D934}"/>
                  </a:ext>
                </a:extLst>
              </p:cNvPr>
              <p:cNvSpPr>
                <a:spLocks noGrp="1" noRot="1" noChangeAspect="1" noMove="1" noResize="1" noEditPoints="1" noAdjustHandles="1" noChangeArrowheads="1" noChangeShapeType="1" noTextEdit="1"/>
              </p:cNvSpPr>
              <p:nvPr>
                <p:ph idx="1"/>
              </p:nvPr>
            </p:nvSpPr>
            <p:spPr>
              <a:xfrm>
                <a:off x="247650" y="1093788"/>
                <a:ext cx="8763000" cy="5402262"/>
              </a:xfrm>
              <a:blipFill>
                <a:blip r:embed="rId3"/>
                <a:stretch>
                  <a:fillRect l="-1013" r="-868"/>
                </a:stretch>
              </a:blipFill>
            </p:spPr>
            <p:txBody>
              <a:bodyPr/>
              <a:lstStyle/>
              <a:p>
                <a:r>
                  <a:rPr lang="en-US">
                    <a:noFill/>
                  </a:rPr>
                  <a:t> </a:t>
                </a:r>
              </a:p>
            </p:txBody>
          </p:sp>
        </mc:Fallback>
      </mc:AlternateContent>
    </p:spTree>
    <p:extLst>
      <p:ext uri="{BB962C8B-B14F-4D97-AF65-F5344CB8AC3E}">
        <p14:creationId xmlns:p14="http://schemas.microsoft.com/office/powerpoint/2010/main" val="23208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ED13-220A-7E4F-A227-C6584A0258E7}"/>
              </a:ext>
            </a:extLst>
          </p:cNvPr>
          <p:cNvSpPr>
            <a:spLocks noGrp="1"/>
          </p:cNvSpPr>
          <p:nvPr>
            <p:ph type="title"/>
          </p:nvPr>
        </p:nvSpPr>
        <p:spPr>
          <a:xfrm>
            <a:off x="457200" y="65088"/>
            <a:ext cx="8229600" cy="1143000"/>
          </a:xfrm>
        </p:spPr>
        <p:txBody>
          <a:bodyPr>
            <a:normAutofit/>
          </a:bodyPr>
          <a:lstStyle/>
          <a:p>
            <a:r>
              <a:rPr lang="en-US" sz="3400" dirty="0"/>
              <a:t>Modeling p(y |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C860AF-8850-DE4E-90CC-43C03310D934}"/>
                  </a:ext>
                </a:extLst>
              </p:cNvPr>
              <p:cNvSpPr>
                <a:spLocks noGrp="1"/>
              </p:cNvSpPr>
              <p:nvPr>
                <p:ph idx="1"/>
              </p:nvPr>
            </p:nvSpPr>
            <p:spPr>
              <a:xfrm>
                <a:off x="247650" y="1093788"/>
                <a:ext cx="8763000" cy="5402262"/>
              </a:xfrm>
            </p:spPr>
            <p:txBody>
              <a:bodyPr>
                <a:normAutofit/>
              </a:bodyPr>
              <a:lstStyle/>
              <a:p>
                <a14:m>
                  <m:oMath xmlns:m="http://schemas.openxmlformats.org/officeDocument/2006/math">
                    <m:r>
                      <a:rPr lang="en-US" sz="2600" i="1">
                        <a:latin typeface="Cambria Math" panose="02040503050406030204" pitchFamily="18" charset="0"/>
                      </a:rPr>
                      <m:t>𝑝</m:t>
                    </m:r>
                    <m:d>
                      <m:dPr>
                        <m:endChr m:val="|"/>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m:t>
                        </m:r>
                      </m:e>
                    </m:d>
                    <m:r>
                      <a:rPr lang="en-US" sz="2600" i="1">
                        <a:latin typeface="Cambria Math" panose="02040503050406030204" pitchFamily="18" charset="0"/>
                      </a:rPr>
                      <m:t> </m:t>
                    </m:r>
                    <m:r>
                      <a:rPr lang="en-US" sz="2600" i="1">
                        <a:latin typeface="Cambria Math" panose="02040503050406030204" pitchFamily="18" charset="0"/>
                      </a:rPr>
                      <m:t>𝑥</m:t>
                    </m:r>
                    <m:r>
                      <a:rPr lang="en-US" sz="2600" i="1">
                        <a:latin typeface="Cambria Math" panose="02040503050406030204" pitchFamily="18" charset="0"/>
                      </a:rPr>
                      <m:t>)= </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num>
                      <m:den>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r>
                      <a:rPr lang="en-US" sz="2600" i="1">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e>
                        <m:r>
                          <a:rPr lang="en-US" sz="2600" i="1">
                            <a:latin typeface="Cambria Math" panose="02040503050406030204" pitchFamily="18" charset="0"/>
                          </a:rPr>
                          <m:t>𝑦</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e>
                    </m:d>
                  </m:oMath>
                </a14:m>
                <a:endParaRPr lang="en-US" sz="2600" dirty="0"/>
              </a:p>
              <a:p>
                <a:pPr lvl="1"/>
                <a:r>
                  <a:rPr lang="en-US" sz="2600" dirty="0"/>
                  <a:t>Generative supervised learning: model likelihood p(</a:t>
                </a:r>
                <a:r>
                  <a:rPr lang="en-US" sz="2600" dirty="0" err="1"/>
                  <a:t>x|y</a:t>
                </a:r>
                <a:r>
                  <a:rPr lang="en-US" sz="2600" dirty="0"/>
                  <a:t>) &amp; prior p(y) directly, then apply above formula to get p(y | x)</a:t>
                </a:r>
              </a:p>
              <a:p>
                <a:pPr lvl="1"/>
                <a:r>
                  <a:rPr lang="en-US" sz="2600" dirty="0"/>
                  <a:t>”Generative” because we can sample (generate) new data (x, y) from p(x, y) = p(y)p(</a:t>
                </a:r>
                <a:r>
                  <a:rPr lang="en-US" sz="2600" dirty="0" err="1"/>
                  <a:t>x|y</a:t>
                </a:r>
                <a:r>
                  <a:rPr lang="en-US" sz="2600" dirty="0"/>
                  <a:t>)</a:t>
                </a:r>
              </a:p>
              <a:p>
                <a:pPr lvl="1"/>
                <a:r>
                  <a:rPr lang="en-US" sz="2600" dirty="0"/>
                  <a:t>Examples: Naive Bayes (future lesson), hidden Markov models, etc. </a:t>
                </a:r>
              </a:p>
              <a:p>
                <a:pPr lvl="1"/>
                <a:endParaRPr lang="en-US" sz="2600" dirty="0"/>
              </a:p>
            </p:txBody>
          </p:sp>
        </mc:Choice>
        <mc:Fallback xmlns="">
          <p:sp>
            <p:nvSpPr>
              <p:cNvPr id="3" name="Content Placeholder 2">
                <a:extLst>
                  <a:ext uri="{FF2B5EF4-FFF2-40B4-BE49-F238E27FC236}">
                    <a16:creationId xmlns:a16="http://schemas.microsoft.com/office/drawing/2014/main" id="{68C860AF-8850-DE4E-90CC-43C03310D934}"/>
                  </a:ext>
                </a:extLst>
              </p:cNvPr>
              <p:cNvSpPr>
                <a:spLocks noGrp="1" noRot="1" noChangeAspect="1" noMove="1" noResize="1" noEditPoints="1" noAdjustHandles="1" noChangeArrowheads="1" noChangeShapeType="1" noTextEdit="1"/>
              </p:cNvSpPr>
              <p:nvPr>
                <p:ph idx="1"/>
              </p:nvPr>
            </p:nvSpPr>
            <p:spPr>
              <a:xfrm>
                <a:off x="247650" y="1093788"/>
                <a:ext cx="8763000" cy="5402262"/>
              </a:xfrm>
              <a:blipFill>
                <a:blip r:embed="rId3"/>
                <a:stretch>
                  <a:fillRect l="-1013" r="-868"/>
                </a:stretch>
              </a:blipFill>
            </p:spPr>
            <p:txBody>
              <a:bodyPr/>
              <a:lstStyle/>
              <a:p>
                <a:r>
                  <a:rPr lang="en-US">
                    <a:noFill/>
                  </a:rPr>
                  <a:t> </a:t>
                </a:r>
              </a:p>
            </p:txBody>
          </p:sp>
        </mc:Fallback>
      </mc:AlternateContent>
    </p:spTree>
    <p:extLst>
      <p:ext uri="{BB962C8B-B14F-4D97-AF65-F5344CB8AC3E}">
        <p14:creationId xmlns:p14="http://schemas.microsoft.com/office/powerpoint/2010/main" val="1779267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ED13-220A-7E4F-A227-C6584A0258E7}"/>
              </a:ext>
            </a:extLst>
          </p:cNvPr>
          <p:cNvSpPr>
            <a:spLocks noGrp="1"/>
          </p:cNvSpPr>
          <p:nvPr>
            <p:ph type="title"/>
          </p:nvPr>
        </p:nvSpPr>
        <p:spPr>
          <a:xfrm>
            <a:off x="457200" y="65088"/>
            <a:ext cx="8229600" cy="1143000"/>
          </a:xfrm>
        </p:spPr>
        <p:txBody>
          <a:bodyPr>
            <a:normAutofit/>
          </a:bodyPr>
          <a:lstStyle/>
          <a:p>
            <a:r>
              <a:rPr lang="en-US" sz="3400" dirty="0"/>
              <a:t>Modeling p(y |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C860AF-8850-DE4E-90CC-43C03310D934}"/>
                  </a:ext>
                </a:extLst>
              </p:cNvPr>
              <p:cNvSpPr>
                <a:spLocks noGrp="1"/>
              </p:cNvSpPr>
              <p:nvPr>
                <p:ph idx="1"/>
              </p:nvPr>
            </p:nvSpPr>
            <p:spPr>
              <a:xfrm>
                <a:off x="247650" y="1093788"/>
                <a:ext cx="8763000" cy="5402262"/>
              </a:xfrm>
            </p:spPr>
            <p:txBody>
              <a:bodyPr>
                <a:normAutofit/>
              </a:bodyPr>
              <a:lstStyle/>
              <a:p>
                <a14:m>
                  <m:oMath xmlns:m="http://schemas.openxmlformats.org/officeDocument/2006/math">
                    <m:r>
                      <a:rPr lang="en-US" sz="2600" i="1">
                        <a:latin typeface="Cambria Math" panose="02040503050406030204" pitchFamily="18" charset="0"/>
                      </a:rPr>
                      <m:t>𝑝</m:t>
                    </m:r>
                    <m:d>
                      <m:dPr>
                        <m:endChr m:val="|"/>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m:t>
                        </m:r>
                      </m:e>
                    </m:d>
                    <m:r>
                      <a:rPr lang="en-US" sz="2600" i="1">
                        <a:latin typeface="Cambria Math" panose="02040503050406030204" pitchFamily="18" charset="0"/>
                      </a:rPr>
                      <m:t> </m:t>
                    </m:r>
                    <m:r>
                      <a:rPr lang="en-US" sz="2600" i="1">
                        <a:latin typeface="Cambria Math" panose="02040503050406030204" pitchFamily="18" charset="0"/>
                      </a:rPr>
                      <m:t>𝑥</m:t>
                    </m:r>
                    <m:r>
                      <a:rPr lang="en-US" sz="2600" i="1">
                        <a:latin typeface="Cambria Math" panose="02040503050406030204" pitchFamily="18" charset="0"/>
                      </a:rPr>
                      <m:t>)= </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num>
                      <m:den>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r>
                      <a:rPr lang="en-US" sz="2600" i="1">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e>
                        <m:r>
                          <a:rPr lang="en-US" sz="2600" i="1">
                            <a:latin typeface="Cambria Math" panose="02040503050406030204" pitchFamily="18" charset="0"/>
                          </a:rPr>
                          <m:t>𝑦</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e>
                    </m:d>
                  </m:oMath>
                </a14:m>
                <a:endParaRPr lang="en-US" sz="2600" dirty="0"/>
              </a:p>
              <a:p>
                <a:pPr lvl="1"/>
                <a:r>
                  <a:rPr lang="en-US" sz="2600" dirty="0"/>
                  <a:t>Generative supervised learning: model likelihood p(</a:t>
                </a:r>
                <a:r>
                  <a:rPr lang="en-US" sz="2600" dirty="0" err="1"/>
                  <a:t>x|y</a:t>
                </a:r>
                <a:r>
                  <a:rPr lang="en-US" sz="2600" dirty="0"/>
                  <a:t>) &amp; prior p(y) directly, then apply above formula to get p(y | x)</a:t>
                </a:r>
              </a:p>
              <a:p>
                <a:pPr lvl="1"/>
                <a:r>
                  <a:rPr lang="en-US" sz="2600" dirty="0"/>
                  <a:t>”Generative” because we can sample (generate) new data (x, y) from p(x, y) = p(y)p(</a:t>
                </a:r>
                <a:r>
                  <a:rPr lang="en-US" sz="2600" dirty="0" err="1"/>
                  <a:t>x|y</a:t>
                </a:r>
                <a:r>
                  <a:rPr lang="en-US" sz="2600" dirty="0"/>
                  <a:t>)</a:t>
                </a:r>
              </a:p>
              <a:p>
                <a:pPr lvl="1"/>
                <a:r>
                  <a:rPr lang="en-US" sz="2600" dirty="0"/>
                  <a:t>Examples: Naive Bayes (future lesson), hidden Markov models, etc. </a:t>
                </a:r>
              </a:p>
              <a:p>
                <a:r>
                  <a:rPr lang="en-US" sz="2600" dirty="0"/>
                  <a:t>Discriminative supervised learning: model p(y | x) directly</a:t>
                </a:r>
              </a:p>
              <a:p>
                <a:pPr lvl="1"/>
                <a:r>
                  <a:rPr lang="en-US" sz="2600" dirty="0"/>
                  <a:t>Because we have p(y | x), but do not model p(x), we do not have p(x, y), so cannot sample new data (x, y)</a:t>
                </a:r>
              </a:p>
              <a:p>
                <a:pPr lvl="1"/>
                <a:endParaRPr lang="en-US" sz="2600" dirty="0"/>
              </a:p>
            </p:txBody>
          </p:sp>
        </mc:Choice>
        <mc:Fallback xmlns="">
          <p:sp>
            <p:nvSpPr>
              <p:cNvPr id="3" name="Content Placeholder 2">
                <a:extLst>
                  <a:ext uri="{FF2B5EF4-FFF2-40B4-BE49-F238E27FC236}">
                    <a16:creationId xmlns:a16="http://schemas.microsoft.com/office/drawing/2014/main" id="{68C860AF-8850-DE4E-90CC-43C03310D934}"/>
                  </a:ext>
                </a:extLst>
              </p:cNvPr>
              <p:cNvSpPr>
                <a:spLocks noGrp="1" noRot="1" noChangeAspect="1" noMove="1" noResize="1" noEditPoints="1" noAdjustHandles="1" noChangeArrowheads="1" noChangeShapeType="1" noTextEdit="1"/>
              </p:cNvSpPr>
              <p:nvPr>
                <p:ph idx="1"/>
              </p:nvPr>
            </p:nvSpPr>
            <p:spPr>
              <a:xfrm>
                <a:off x="247650" y="1093788"/>
                <a:ext cx="8763000" cy="5402262"/>
              </a:xfrm>
              <a:blipFill>
                <a:blip r:embed="rId3"/>
                <a:stretch>
                  <a:fillRect l="-1013" r="-868"/>
                </a:stretch>
              </a:blipFill>
            </p:spPr>
            <p:txBody>
              <a:bodyPr/>
              <a:lstStyle/>
              <a:p>
                <a:r>
                  <a:rPr lang="en-US">
                    <a:noFill/>
                  </a:rPr>
                  <a:t> </a:t>
                </a:r>
              </a:p>
            </p:txBody>
          </p:sp>
        </mc:Fallback>
      </mc:AlternateContent>
    </p:spTree>
    <p:extLst>
      <p:ext uri="{BB962C8B-B14F-4D97-AF65-F5344CB8AC3E}">
        <p14:creationId xmlns:p14="http://schemas.microsoft.com/office/powerpoint/2010/main" val="3649455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ED13-220A-7E4F-A227-C6584A0258E7}"/>
              </a:ext>
            </a:extLst>
          </p:cNvPr>
          <p:cNvSpPr>
            <a:spLocks noGrp="1"/>
          </p:cNvSpPr>
          <p:nvPr>
            <p:ph type="title"/>
          </p:nvPr>
        </p:nvSpPr>
        <p:spPr>
          <a:xfrm>
            <a:off x="457200" y="65088"/>
            <a:ext cx="8229600" cy="1143000"/>
          </a:xfrm>
        </p:spPr>
        <p:txBody>
          <a:bodyPr>
            <a:normAutofit/>
          </a:bodyPr>
          <a:lstStyle/>
          <a:p>
            <a:r>
              <a:rPr lang="en-US" sz="3400" dirty="0"/>
              <a:t>Modeling p(y |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C860AF-8850-DE4E-90CC-43C03310D934}"/>
                  </a:ext>
                </a:extLst>
              </p:cNvPr>
              <p:cNvSpPr>
                <a:spLocks noGrp="1"/>
              </p:cNvSpPr>
              <p:nvPr>
                <p:ph idx="1"/>
              </p:nvPr>
            </p:nvSpPr>
            <p:spPr>
              <a:xfrm>
                <a:off x="247650" y="1093788"/>
                <a:ext cx="8763000" cy="5402262"/>
              </a:xfrm>
            </p:spPr>
            <p:txBody>
              <a:bodyPr>
                <a:normAutofit/>
              </a:bodyPr>
              <a:lstStyle/>
              <a:p>
                <a14:m>
                  <m:oMath xmlns:m="http://schemas.openxmlformats.org/officeDocument/2006/math">
                    <m:r>
                      <a:rPr lang="en-US" sz="2600" i="1">
                        <a:latin typeface="Cambria Math" panose="02040503050406030204" pitchFamily="18" charset="0"/>
                      </a:rPr>
                      <m:t>𝑝</m:t>
                    </m:r>
                    <m:d>
                      <m:dPr>
                        <m:endChr m:val="|"/>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m:t>
                        </m:r>
                      </m:e>
                    </m:d>
                    <m:r>
                      <a:rPr lang="en-US" sz="2600" i="1">
                        <a:latin typeface="Cambria Math" panose="02040503050406030204" pitchFamily="18" charset="0"/>
                      </a:rPr>
                      <m:t> </m:t>
                    </m:r>
                    <m:r>
                      <a:rPr lang="en-US" sz="2600" i="1">
                        <a:latin typeface="Cambria Math" panose="02040503050406030204" pitchFamily="18" charset="0"/>
                      </a:rPr>
                      <m:t>𝑥</m:t>
                    </m:r>
                    <m:r>
                      <a:rPr lang="en-US" sz="2600" i="1">
                        <a:latin typeface="Cambria Math" panose="02040503050406030204" pitchFamily="18" charset="0"/>
                      </a:rPr>
                      <m:t>)= </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m:t>
                        </m:r>
                      </m:num>
                      <m:den>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r>
                      <a:rPr lang="en-US" sz="2600" i="1">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e>
                        <m:r>
                          <a:rPr lang="en-US" sz="2600" i="1">
                            <a:latin typeface="Cambria Math" panose="02040503050406030204" pitchFamily="18" charset="0"/>
                          </a:rPr>
                          <m:t>𝑦</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e>
                    </m:d>
                  </m:oMath>
                </a14:m>
                <a:endParaRPr lang="en-US" sz="2600" dirty="0"/>
              </a:p>
              <a:p>
                <a:pPr lvl="1"/>
                <a:r>
                  <a:rPr lang="en-US" sz="2600" dirty="0"/>
                  <a:t>Generative supervised learning: model likelihood p(</a:t>
                </a:r>
                <a:r>
                  <a:rPr lang="en-US" sz="2600" dirty="0" err="1"/>
                  <a:t>x|y</a:t>
                </a:r>
                <a:r>
                  <a:rPr lang="en-US" sz="2600" dirty="0"/>
                  <a:t>) &amp; prior p(y) directly, then apply above formula to get p(y | x)</a:t>
                </a:r>
              </a:p>
              <a:p>
                <a:pPr lvl="1"/>
                <a:r>
                  <a:rPr lang="en-US" sz="2600" dirty="0"/>
                  <a:t>”Generative” because we can sample (generate) new data (x, y) from p(x, y) = p(y)p(</a:t>
                </a:r>
                <a:r>
                  <a:rPr lang="en-US" sz="2600" dirty="0" err="1"/>
                  <a:t>x|y</a:t>
                </a:r>
                <a:r>
                  <a:rPr lang="en-US" sz="2600" dirty="0"/>
                  <a:t>)</a:t>
                </a:r>
              </a:p>
              <a:p>
                <a:pPr lvl="1"/>
                <a:r>
                  <a:rPr lang="en-US" sz="2600" dirty="0"/>
                  <a:t>Examples: Naive Bayes (future lesson), hidden Markov models, etc. </a:t>
                </a:r>
              </a:p>
              <a:p>
                <a:r>
                  <a:rPr lang="en-US" sz="2600" dirty="0"/>
                  <a:t>Discriminative supervised learning: model p(y | x) directly</a:t>
                </a:r>
              </a:p>
              <a:p>
                <a:pPr lvl="1"/>
                <a:r>
                  <a:rPr lang="en-US" sz="2600" dirty="0"/>
                  <a:t>Because we have p(y | x), but do not model p(x), we do not have p(x, y), so cannot sample new data (x, y)</a:t>
                </a:r>
              </a:p>
              <a:p>
                <a:pPr lvl="1"/>
                <a:r>
                  <a:rPr lang="en-US" sz="2600" dirty="0"/>
                  <a:t>Examples: Logistic regression (future lesson), conditional random fields, </a:t>
                </a:r>
                <a:r>
                  <a:rPr lang="en-US" sz="2600" dirty="0" err="1"/>
                  <a:t>etc</a:t>
                </a:r>
                <a:endParaRPr lang="en-US" sz="2600" dirty="0"/>
              </a:p>
              <a:p>
                <a:pPr lvl="1"/>
                <a:endParaRPr lang="en-US" sz="2600" dirty="0"/>
              </a:p>
            </p:txBody>
          </p:sp>
        </mc:Choice>
        <mc:Fallback xmlns="">
          <p:sp>
            <p:nvSpPr>
              <p:cNvPr id="3" name="Content Placeholder 2">
                <a:extLst>
                  <a:ext uri="{FF2B5EF4-FFF2-40B4-BE49-F238E27FC236}">
                    <a16:creationId xmlns:a16="http://schemas.microsoft.com/office/drawing/2014/main" id="{68C860AF-8850-DE4E-90CC-43C03310D934}"/>
                  </a:ext>
                </a:extLst>
              </p:cNvPr>
              <p:cNvSpPr>
                <a:spLocks noGrp="1" noRot="1" noChangeAspect="1" noMove="1" noResize="1" noEditPoints="1" noAdjustHandles="1" noChangeArrowheads="1" noChangeShapeType="1" noTextEdit="1"/>
              </p:cNvSpPr>
              <p:nvPr>
                <p:ph idx="1"/>
              </p:nvPr>
            </p:nvSpPr>
            <p:spPr>
              <a:xfrm>
                <a:off x="247650" y="1093788"/>
                <a:ext cx="8763000" cy="5402262"/>
              </a:xfrm>
              <a:blipFill>
                <a:blip r:embed="rId3"/>
                <a:stretch>
                  <a:fillRect l="-1013" r="-868" b="-5386"/>
                </a:stretch>
              </a:blipFill>
            </p:spPr>
            <p:txBody>
              <a:bodyPr/>
              <a:lstStyle/>
              <a:p>
                <a:r>
                  <a:rPr lang="en-US">
                    <a:noFill/>
                  </a:rPr>
                  <a:t> </a:t>
                </a:r>
              </a:p>
            </p:txBody>
          </p:sp>
        </mc:Fallback>
      </mc:AlternateContent>
    </p:spTree>
    <p:extLst>
      <p:ext uri="{BB962C8B-B14F-4D97-AF65-F5344CB8AC3E}">
        <p14:creationId xmlns:p14="http://schemas.microsoft.com/office/powerpoint/2010/main" val="1287030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91F9-3707-BE42-8C3B-19A964E88C11}"/>
              </a:ext>
            </a:extLst>
          </p:cNvPr>
          <p:cNvSpPr>
            <a:spLocks noGrp="1"/>
          </p:cNvSpPr>
          <p:nvPr>
            <p:ph type="title"/>
          </p:nvPr>
        </p:nvSpPr>
        <p:spPr>
          <a:xfrm>
            <a:off x="457200" y="7938"/>
            <a:ext cx="8229600" cy="1143000"/>
          </a:xfrm>
        </p:spPr>
        <p:txBody>
          <a:bodyPr/>
          <a:lstStyle/>
          <a:p>
            <a:r>
              <a:rPr lang="en-US" dirty="0"/>
              <a:t>Pros and Cons</a:t>
            </a:r>
          </a:p>
        </p:txBody>
      </p:sp>
      <p:sp>
        <p:nvSpPr>
          <p:cNvPr id="3" name="Content Placeholder 2">
            <a:extLst>
              <a:ext uri="{FF2B5EF4-FFF2-40B4-BE49-F238E27FC236}">
                <a16:creationId xmlns:a16="http://schemas.microsoft.com/office/drawing/2014/main" id="{14D31E11-E67D-0146-ADBF-FE8F516CFBF5}"/>
              </a:ext>
            </a:extLst>
          </p:cNvPr>
          <p:cNvSpPr>
            <a:spLocks noGrp="1"/>
          </p:cNvSpPr>
          <p:nvPr>
            <p:ph idx="1"/>
          </p:nvPr>
        </p:nvSpPr>
        <p:spPr>
          <a:xfrm>
            <a:off x="228600" y="1055688"/>
            <a:ext cx="8686800" cy="5611812"/>
          </a:xfrm>
        </p:spPr>
        <p:txBody>
          <a:bodyPr>
            <a:noAutofit/>
          </a:bodyPr>
          <a:lstStyle/>
          <a:p>
            <a:r>
              <a:rPr lang="en-US" sz="2400" dirty="0"/>
              <a:t>Suppose our only goal is to predict y from x, </a:t>
            </a:r>
          </a:p>
          <a:p>
            <a:pPr lvl="1"/>
            <a:r>
              <a:rPr lang="en-US" sz="2400" dirty="0"/>
              <a:t>Discriminative approach models p(y | x) directly =&gt; focusing all modeling resources on goal directly =&gt; generally better accuracy than generative approach</a:t>
            </a:r>
          </a:p>
        </p:txBody>
      </p:sp>
    </p:spTree>
    <p:extLst>
      <p:ext uri="{BB962C8B-B14F-4D97-AF65-F5344CB8AC3E}">
        <p14:creationId xmlns:p14="http://schemas.microsoft.com/office/powerpoint/2010/main" val="3734914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91F9-3707-BE42-8C3B-19A964E88C11}"/>
              </a:ext>
            </a:extLst>
          </p:cNvPr>
          <p:cNvSpPr>
            <a:spLocks noGrp="1"/>
          </p:cNvSpPr>
          <p:nvPr>
            <p:ph type="title"/>
          </p:nvPr>
        </p:nvSpPr>
        <p:spPr>
          <a:xfrm>
            <a:off x="457200" y="7938"/>
            <a:ext cx="8229600" cy="1143000"/>
          </a:xfrm>
        </p:spPr>
        <p:txBody>
          <a:bodyPr/>
          <a:lstStyle/>
          <a:p>
            <a:r>
              <a:rPr lang="en-US" dirty="0"/>
              <a:t>Pros and Cons</a:t>
            </a:r>
          </a:p>
        </p:txBody>
      </p:sp>
      <p:sp>
        <p:nvSpPr>
          <p:cNvPr id="3" name="Content Placeholder 2">
            <a:extLst>
              <a:ext uri="{FF2B5EF4-FFF2-40B4-BE49-F238E27FC236}">
                <a16:creationId xmlns:a16="http://schemas.microsoft.com/office/drawing/2014/main" id="{14D31E11-E67D-0146-ADBF-FE8F516CFBF5}"/>
              </a:ext>
            </a:extLst>
          </p:cNvPr>
          <p:cNvSpPr>
            <a:spLocks noGrp="1"/>
          </p:cNvSpPr>
          <p:nvPr>
            <p:ph idx="1"/>
          </p:nvPr>
        </p:nvSpPr>
        <p:spPr>
          <a:xfrm>
            <a:off x="228600" y="1055688"/>
            <a:ext cx="8686800" cy="5611812"/>
          </a:xfrm>
        </p:spPr>
        <p:txBody>
          <a:bodyPr>
            <a:noAutofit/>
          </a:bodyPr>
          <a:lstStyle/>
          <a:p>
            <a:r>
              <a:rPr lang="en-US" sz="2400" dirty="0"/>
              <a:t>Suppose our only goal is to predict y from x, </a:t>
            </a:r>
          </a:p>
          <a:p>
            <a:pPr lvl="1"/>
            <a:r>
              <a:rPr lang="en-US" sz="2400" dirty="0"/>
              <a:t>Discriminative approach models p(y | x) directly =&gt; focusing all modeling resources on goal directly =&gt; generally better accuracy than generative approach</a:t>
            </a:r>
          </a:p>
          <a:p>
            <a:r>
              <a:rPr lang="en-US" sz="2400" dirty="0"/>
              <a:t>Generative model generally more interpretable than discriminative model</a:t>
            </a:r>
          </a:p>
          <a:p>
            <a:pPr lvl="1"/>
            <a:r>
              <a:rPr lang="en-US" sz="2400" dirty="0"/>
              <a:t>Example: Given two features x</a:t>
            </a:r>
            <a:r>
              <a:rPr lang="en-US" sz="2400" baseline="-25000" dirty="0"/>
              <a:t>1</a:t>
            </a:r>
            <a:r>
              <a:rPr lang="en-US" sz="2400" dirty="0"/>
              <a:t> = y + </a:t>
            </a:r>
            <a:r>
              <a:rPr lang="en-US" sz="2400" dirty="0" err="1"/>
              <a:t>ℇ</a:t>
            </a:r>
            <a:r>
              <a:rPr lang="en-US" sz="2400" dirty="0"/>
              <a:t> and x</a:t>
            </a:r>
            <a:r>
              <a:rPr lang="en-US" sz="2400" baseline="-25000" dirty="0"/>
              <a:t>2</a:t>
            </a:r>
            <a:r>
              <a:rPr lang="en-US" sz="2400" dirty="0"/>
              <a:t> = -</a:t>
            </a:r>
            <a:r>
              <a:rPr lang="en-US" sz="2400" dirty="0" err="1"/>
              <a:t>ℇ</a:t>
            </a:r>
            <a:endParaRPr lang="en-US" sz="2400" dirty="0"/>
          </a:p>
        </p:txBody>
      </p:sp>
    </p:spTree>
    <p:extLst>
      <p:ext uri="{BB962C8B-B14F-4D97-AF65-F5344CB8AC3E}">
        <p14:creationId xmlns:p14="http://schemas.microsoft.com/office/powerpoint/2010/main" val="3252448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91F9-3707-BE42-8C3B-19A964E88C11}"/>
              </a:ext>
            </a:extLst>
          </p:cNvPr>
          <p:cNvSpPr>
            <a:spLocks noGrp="1"/>
          </p:cNvSpPr>
          <p:nvPr>
            <p:ph type="title"/>
          </p:nvPr>
        </p:nvSpPr>
        <p:spPr>
          <a:xfrm>
            <a:off x="457200" y="7938"/>
            <a:ext cx="8229600" cy="1143000"/>
          </a:xfrm>
        </p:spPr>
        <p:txBody>
          <a:bodyPr/>
          <a:lstStyle/>
          <a:p>
            <a:r>
              <a:rPr lang="en-US" dirty="0"/>
              <a:t>Pros and Cons</a:t>
            </a:r>
          </a:p>
        </p:txBody>
      </p:sp>
      <p:sp>
        <p:nvSpPr>
          <p:cNvPr id="3" name="Content Placeholder 2">
            <a:extLst>
              <a:ext uri="{FF2B5EF4-FFF2-40B4-BE49-F238E27FC236}">
                <a16:creationId xmlns:a16="http://schemas.microsoft.com/office/drawing/2014/main" id="{14D31E11-E67D-0146-ADBF-FE8F516CFBF5}"/>
              </a:ext>
            </a:extLst>
          </p:cNvPr>
          <p:cNvSpPr>
            <a:spLocks noGrp="1"/>
          </p:cNvSpPr>
          <p:nvPr>
            <p:ph idx="1"/>
          </p:nvPr>
        </p:nvSpPr>
        <p:spPr>
          <a:xfrm>
            <a:off x="228600" y="1055688"/>
            <a:ext cx="8686800" cy="5611812"/>
          </a:xfrm>
        </p:spPr>
        <p:txBody>
          <a:bodyPr>
            <a:noAutofit/>
          </a:bodyPr>
          <a:lstStyle/>
          <a:p>
            <a:r>
              <a:rPr lang="en-US" sz="2400" dirty="0"/>
              <a:t>Suppose our only goal is to predict y from x, </a:t>
            </a:r>
          </a:p>
          <a:p>
            <a:pPr lvl="1"/>
            <a:r>
              <a:rPr lang="en-US" sz="2400" dirty="0"/>
              <a:t>Discriminative approach models p(y | x) directly =&gt; focusing all modeling resources on goal directly =&gt; generally better accuracy than generative approach</a:t>
            </a:r>
          </a:p>
          <a:p>
            <a:r>
              <a:rPr lang="en-US" sz="2400" dirty="0"/>
              <a:t>Generative model generally more interpretable than discriminative model</a:t>
            </a:r>
          </a:p>
          <a:p>
            <a:pPr lvl="1"/>
            <a:r>
              <a:rPr lang="en-US" sz="2400" dirty="0"/>
              <a:t>Example: Given two features x</a:t>
            </a:r>
            <a:r>
              <a:rPr lang="en-US" sz="2400" baseline="-25000" dirty="0"/>
              <a:t>1</a:t>
            </a:r>
            <a:r>
              <a:rPr lang="en-US" sz="2400" dirty="0"/>
              <a:t> = y + </a:t>
            </a:r>
            <a:r>
              <a:rPr lang="en-US" sz="2400" dirty="0" err="1"/>
              <a:t>ℇ</a:t>
            </a:r>
            <a:r>
              <a:rPr lang="en-US" sz="2400" dirty="0"/>
              <a:t> and x</a:t>
            </a:r>
            <a:r>
              <a:rPr lang="en-US" sz="2400" baseline="-25000" dirty="0"/>
              <a:t>2</a:t>
            </a:r>
            <a:r>
              <a:rPr lang="en-US" sz="2400" dirty="0"/>
              <a:t> = -</a:t>
            </a:r>
            <a:r>
              <a:rPr lang="en-US" sz="2400" dirty="0" err="1"/>
              <a:t>ℇ</a:t>
            </a:r>
            <a:endParaRPr lang="en-US" sz="2400" dirty="0"/>
          </a:p>
          <a:p>
            <a:pPr lvl="1"/>
            <a:r>
              <a:rPr lang="en-US" sz="2400" dirty="0"/>
              <a:t>Perfect (supervised) classification accuracy if we predict y = x</a:t>
            </a:r>
            <a:r>
              <a:rPr lang="en-US" sz="2400" baseline="-25000" dirty="0"/>
              <a:t>1 </a:t>
            </a:r>
            <a:r>
              <a:rPr lang="en-US" sz="2400" dirty="0"/>
              <a:t>+ x</a:t>
            </a:r>
            <a:r>
              <a:rPr lang="en-US" sz="2400" baseline="-25000" dirty="0"/>
              <a:t>2</a:t>
            </a:r>
            <a:endParaRPr lang="en-US" sz="2400" dirty="0"/>
          </a:p>
        </p:txBody>
      </p:sp>
    </p:spTree>
    <p:extLst>
      <p:ext uri="{BB962C8B-B14F-4D97-AF65-F5344CB8AC3E}">
        <p14:creationId xmlns:p14="http://schemas.microsoft.com/office/powerpoint/2010/main" val="2772092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91F9-3707-BE42-8C3B-19A964E88C11}"/>
              </a:ext>
            </a:extLst>
          </p:cNvPr>
          <p:cNvSpPr>
            <a:spLocks noGrp="1"/>
          </p:cNvSpPr>
          <p:nvPr>
            <p:ph type="title"/>
          </p:nvPr>
        </p:nvSpPr>
        <p:spPr>
          <a:xfrm>
            <a:off x="457200" y="7938"/>
            <a:ext cx="8229600" cy="1143000"/>
          </a:xfrm>
        </p:spPr>
        <p:txBody>
          <a:bodyPr/>
          <a:lstStyle/>
          <a:p>
            <a:r>
              <a:rPr lang="en-US" dirty="0"/>
              <a:t>Pros and Cons</a:t>
            </a:r>
          </a:p>
        </p:txBody>
      </p:sp>
      <p:sp>
        <p:nvSpPr>
          <p:cNvPr id="3" name="Content Placeholder 2">
            <a:extLst>
              <a:ext uri="{FF2B5EF4-FFF2-40B4-BE49-F238E27FC236}">
                <a16:creationId xmlns:a16="http://schemas.microsoft.com/office/drawing/2014/main" id="{14D31E11-E67D-0146-ADBF-FE8F516CFBF5}"/>
              </a:ext>
            </a:extLst>
          </p:cNvPr>
          <p:cNvSpPr>
            <a:spLocks noGrp="1"/>
          </p:cNvSpPr>
          <p:nvPr>
            <p:ph idx="1"/>
          </p:nvPr>
        </p:nvSpPr>
        <p:spPr>
          <a:xfrm>
            <a:off x="228600" y="1055688"/>
            <a:ext cx="8686800" cy="5611812"/>
          </a:xfrm>
        </p:spPr>
        <p:txBody>
          <a:bodyPr>
            <a:noAutofit/>
          </a:bodyPr>
          <a:lstStyle/>
          <a:p>
            <a:r>
              <a:rPr lang="en-US" sz="2400" dirty="0"/>
              <a:t>Suppose our only goal is to predict y from x, </a:t>
            </a:r>
          </a:p>
          <a:p>
            <a:pPr lvl="1"/>
            <a:r>
              <a:rPr lang="en-US" sz="2400" dirty="0"/>
              <a:t>Discriminative approach models p(y | x) directly =&gt; focusing all modeling resources on goal directly =&gt; generally better accuracy than generative approach</a:t>
            </a:r>
          </a:p>
          <a:p>
            <a:r>
              <a:rPr lang="en-US" sz="2400" dirty="0"/>
              <a:t>Generative model generally more interpretable than discriminative model</a:t>
            </a:r>
          </a:p>
          <a:p>
            <a:pPr lvl="1"/>
            <a:r>
              <a:rPr lang="en-US" sz="2400" dirty="0"/>
              <a:t>Example: Given two features x</a:t>
            </a:r>
            <a:r>
              <a:rPr lang="en-US" sz="2400" baseline="-25000" dirty="0"/>
              <a:t>1</a:t>
            </a:r>
            <a:r>
              <a:rPr lang="en-US" sz="2400" dirty="0"/>
              <a:t> = y + </a:t>
            </a:r>
            <a:r>
              <a:rPr lang="en-US" sz="2400" dirty="0" err="1"/>
              <a:t>ℇ</a:t>
            </a:r>
            <a:r>
              <a:rPr lang="en-US" sz="2400" dirty="0"/>
              <a:t> and x</a:t>
            </a:r>
            <a:r>
              <a:rPr lang="en-US" sz="2400" baseline="-25000" dirty="0"/>
              <a:t>2</a:t>
            </a:r>
            <a:r>
              <a:rPr lang="en-US" sz="2400" dirty="0"/>
              <a:t> = -</a:t>
            </a:r>
            <a:r>
              <a:rPr lang="en-US" sz="2400" dirty="0" err="1"/>
              <a:t>ℇ</a:t>
            </a:r>
            <a:endParaRPr lang="en-US" sz="2400" dirty="0"/>
          </a:p>
          <a:p>
            <a:pPr lvl="1"/>
            <a:r>
              <a:rPr lang="en-US" sz="2400" dirty="0"/>
              <a:t>Perfect (supervised) classification accuracy if we predict y = x</a:t>
            </a:r>
            <a:r>
              <a:rPr lang="en-US" sz="2400" baseline="-25000" dirty="0"/>
              <a:t>1 </a:t>
            </a:r>
            <a:r>
              <a:rPr lang="en-US" sz="2400" dirty="0"/>
              <a:t>+ x</a:t>
            </a:r>
            <a:r>
              <a:rPr lang="en-US" sz="2400" baseline="-25000" dirty="0"/>
              <a:t>2</a:t>
            </a:r>
            <a:endParaRPr lang="en-US" sz="2400" dirty="0"/>
          </a:p>
          <a:p>
            <a:pPr lvl="1"/>
            <a:r>
              <a:rPr lang="en-US" sz="2400" dirty="0"/>
              <a:t>Hard to interpret classifier “</a:t>
            </a:r>
            <a:r>
              <a:rPr lang="en-US" sz="2400" dirty="0">
                <a:solidFill>
                  <a:srgbClr val="0000FF"/>
                </a:solidFill>
              </a:rPr>
              <a:t>1</a:t>
            </a:r>
            <a:r>
              <a:rPr lang="en-US" sz="2400" dirty="0"/>
              <a:t>x</a:t>
            </a:r>
            <a:r>
              <a:rPr lang="en-US" sz="2400" baseline="-25000" dirty="0"/>
              <a:t>1 </a:t>
            </a:r>
            <a:r>
              <a:rPr lang="en-US" sz="2400" dirty="0"/>
              <a:t>+ </a:t>
            </a:r>
            <a:r>
              <a:rPr lang="en-US" sz="2400" dirty="0">
                <a:solidFill>
                  <a:srgbClr val="0000FF"/>
                </a:solidFill>
              </a:rPr>
              <a:t>1</a:t>
            </a:r>
            <a:r>
              <a:rPr lang="en-US" sz="2400" dirty="0"/>
              <a:t>x</a:t>
            </a:r>
            <a:r>
              <a:rPr lang="en-US" sz="2400" baseline="-25000" dirty="0"/>
              <a:t>2</a:t>
            </a:r>
            <a:r>
              <a:rPr lang="en-US" sz="2400" dirty="0"/>
              <a:t>” because both features are weighted equally (x</a:t>
            </a:r>
            <a:r>
              <a:rPr lang="en-US" sz="2400" baseline="-25000" dirty="0"/>
              <a:t>1 </a:t>
            </a:r>
            <a:r>
              <a:rPr lang="en-US" sz="2400" dirty="0"/>
              <a:t>and x</a:t>
            </a:r>
            <a:r>
              <a:rPr lang="en-US" sz="2400" baseline="-25000" dirty="0"/>
              <a:t>2 </a:t>
            </a:r>
            <a:r>
              <a:rPr lang="en-US" sz="2400" dirty="0"/>
              <a:t>have coefficients of </a:t>
            </a:r>
            <a:r>
              <a:rPr lang="en-US" sz="2400" dirty="0">
                <a:solidFill>
                  <a:srgbClr val="0000FF"/>
                </a:solidFill>
              </a:rPr>
              <a:t>1</a:t>
            </a:r>
            <a:r>
              <a:rPr lang="en-US" sz="2400" dirty="0"/>
              <a:t>), but x</a:t>
            </a:r>
            <a:r>
              <a:rPr lang="en-US" sz="2400" baseline="-25000" dirty="0"/>
              <a:t>2</a:t>
            </a:r>
            <a:r>
              <a:rPr lang="en-US" sz="2400" dirty="0"/>
              <a:t> serves to cancel noise and has basically no relationship with y.</a:t>
            </a:r>
          </a:p>
        </p:txBody>
      </p:sp>
    </p:spTree>
    <p:extLst>
      <p:ext uri="{BB962C8B-B14F-4D97-AF65-F5344CB8AC3E}">
        <p14:creationId xmlns:p14="http://schemas.microsoft.com/office/powerpoint/2010/main" val="2528940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91F9-3707-BE42-8C3B-19A964E88C11}"/>
              </a:ext>
            </a:extLst>
          </p:cNvPr>
          <p:cNvSpPr>
            <a:spLocks noGrp="1"/>
          </p:cNvSpPr>
          <p:nvPr>
            <p:ph type="title"/>
          </p:nvPr>
        </p:nvSpPr>
        <p:spPr>
          <a:xfrm>
            <a:off x="457200" y="7938"/>
            <a:ext cx="8229600" cy="1143000"/>
          </a:xfrm>
        </p:spPr>
        <p:txBody>
          <a:bodyPr/>
          <a:lstStyle/>
          <a:p>
            <a:r>
              <a:rPr lang="en-US" dirty="0"/>
              <a:t>Pros and Cons</a:t>
            </a:r>
          </a:p>
        </p:txBody>
      </p:sp>
      <p:sp>
        <p:nvSpPr>
          <p:cNvPr id="3" name="Content Placeholder 2">
            <a:extLst>
              <a:ext uri="{FF2B5EF4-FFF2-40B4-BE49-F238E27FC236}">
                <a16:creationId xmlns:a16="http://schemas.microsoft.com/office/drawing/2014/main" id="{14D31E11-E67D-0146-ADBF-FE8F516CFBF5}"/>
              </a:ext>
            </a:extLst>
          </p:cNvPr>
          <p:cNvSpPr>
            <a:spLocks noGrp="1"/>
          </p:cNvSpPr>
          <p:nvPr>
            <p:ph idx="1"/>
          </p:nvPr>
        </p:nvSpPr>
        <p:spPr>
          <a:xfrm>
            <a:off x="228600" y="1055688"/>
            <a:ext cx="8686800" cy="5611812"/>
          </a:xfrm>
        </p:spPr>
        <p:txBody>
          <a:bodyPr>
            <a:noAutofit/>
          </a:bodyPr>
          <a:lstStyle/>
          <a:p>
            <a:r>
              <a:rPr lang="en-US" sz="2400" dirty="0"/>
              <a:t>Suppose our only goal is to predict y from x, </a:t>
            </a:r>
          </a:p>
          <a:p>
            <a:pPr lvl="1"/>
            <a:r>
              <a:rPr lang="en-US" sz="2400" dirty="0"/>
              <a:t>Discriminative approach models p(y | x) directly =&gt; focusing all modeling resources on goal directly =&gt; generally better accuracy than generative approach</a:t>
            </a:r>
          </a:p>
          <a:p>
            <a:r>
              <a:rPr lang="en-US" sz="2400" dirty="0"/>
              <a:t>Generative model generally more interpretable than discriminative model</a:t>
            </a:r>
          </a:p>
          <a:p>
            <a:pPr lvl="1"/>
            <a:r>
              <a:rPr lang="en-US" sz="2400" dirty="0"/>
              <a:t>Example: Given two features x</a:t>
            </a:r>
            <a:r>
              <a:rPr lang="en-US" sz="2400" baseline="-25000" dirty="0"/>
              <a:t>1</a:t>
            </a:r>
            <a:r>
              <a:rPr lang="en-US" sz="2400" dirty="0"/>
              <a:t> = y + </a:t>
            </a:r>
            <a:r>
              <a:rPr lang="en-US" sz="2400" dirty="0" err="1"/>
              <a:t>ℇ</a:t>
            </a:r>
            <a:r>
              <a:rPr lang="en-US" sz="2400" dirty="0"/>
              <a:t> and x</a:t>
            </a:r>
            <a:r>
              <a:rPr lang="en-US" sz="2400" baseline="-25000" dirty="0"/>
              <a:t>2</a:t>
            </a:r>
            <a:r>
              <a:rPr lang="en-US" sz="2400" dirty="0"/>
              <a:t> = -</a:t>
            </a:r>
            <a:r>
              <a:rPr lang="en-US" sz="2400" dirty="0" err="1"/>
              <a:t>ℇ</a:t>
            </a:r>
            <a:endParaRPr lang="en-US" sz="2400" dirty="0"/>
          </a:p>
          <a:p>
            <a:pPr lvl="1"/>
            <a:r>
              <a:rPr lang="en-US" sz="2400" dirty="0"/>
              <a:t>Perfect (supervised) classification accuracy if we predict y = x</a:t>
            </a:r>
            <a:r>
              <a:rPr lang="en-US" sz="2400" baseline="-25000" dirty="0"/>
              <a:t>1 </a:t>
            </a:r>
            <a:r>
              <a:rPr lang="en-US" sz="2400" dirty="0"/>
              <a:t>+ x</a:t>
            </a:r>
            <a:r>
              <a:rPr lang="en-US" sz="2400" baseline="-25000" dirty="0"/>
              <a:t>2</a:t>
            </a:r>
            <a:endParaRPr lang="en-US" sz="2400" dirty="0"/>
          </a:p>
          <a:p>
            <a:pPr lvl="1"/>
            <a:r>
              <a:rPr lang="en-US" sz="2400" dirty="0"/>
              <a:t>Hard to interpret classifier “</a:t>
            </a:r>
            <a:r>
              <a:rPr lang="en-US" sz="2400" dirty="0">
                <a:solidFill>
                  <a:srgbClr val="0000FF"/>
                </a:solidFill>
              </a:rPr>
              <a:t>1</a:t>
            </a:r>
            <a:r>
              <a:rPr lang="en-US" sz="2400" dirty="0"/>
              <a:t>x</a:t>
            </a:r>
            <a:r>
              <a:rPr lang="en-US" sz="2400" baseline="-25000" dirty="0"/>
              <a:t>1 </a:t>
            </a:r>
            <a:r>
              <a:rPr lang="en-US" sz="2400" dirty="0"/>
              <a:t>+ </a:t>
            </a:r>
            <a:r>
              <a:rPr lang="en-US" sz="2400" dirty="0">
                <a:solidFill>
                  <a:srgbClr val="0000FF"/>
                </a:solidFill>
              </a:rPr>
              <a:t>1</a:t>
            </a:r>
            <a:r>
              <a:rPr lang="en-US" sz="2400" dirty="0"/>
              <a:t>x</a:t>
            </a:r>
            <a:r>
              <a:rPr lang="en-US" sz="2400" baseline="-25000" dirty="0"/>
              <a:t>2</a:t>
            </a:r>
            <a:r>
              <a:rPr lang="en-US" sz="2400" dirty="0"/>
              <a:t>” because both features are weighted equally (x</a:t>
            </a:r>
            <a:r>
              <a:rPr lang="en-US" sz="2400" baseline="-25000" dirty="0"/>
              <a:t>1 </a:t>
            </a:r>
            <a:r>
              <a:rPr lang="en-US" sz="2400" dirty="0"/>
              <a:t>and x</a:t>
            </a:r>
            <a:r>
              <a:rPr lang="en-US" sz="2400" baseline="-25000" dirty="0"/>
              <a:t>2 </a:t>
            </a:r>
            <a:r>
              <a:rPr lang="en-US" sz="2400" dirty="0"/>
              <a:t>have coefficients of </a:t>
            </a:r>
            <a:r>
              <a:rPr lang="en-US" sz="2400" dirty="0">
                <a:solidFill>
                  <a:srgbClr val="0000FF"/>
                </a:solidFill>
              </a:rPr>
              <a:t>1</a:t>
            </a:r>
            <a:r>
              <a:rPr lang="en-US" sz="2400" dirty="0"/>
              <a:t>), but x</a:t>
            </a:r>
            <a:r>
              <a:rPr lang="en-US" sz="2400" baseline="-25000" dirty="0"/>
              <a:t>2</a:t>
            </a:r>
            <a:r>
              <a:rPr lang="en-US" sz="2400" dirty="0"/>
              <a:t> serves to cancel noise and has basically no relationship with y.</a:t>
            </a:r>
          </a:p>
          <a:p>
            <a:r>
              <a:rPr lang="en-US" sz="2400" dirty="0"/>
              <a:t>Generative models allow us to sample data from p(x, y). If the data looks realistic, then prediction accuracy can be high</a:t>
            </a:r>
          </a:p>
        </p:txBody>
      </p:sp>
    </p:spTree>
    <p:extLst>
      <p:ext uri="{BB962C8B-B14F-4D97-AF65-F5344CB8AC3E}">
        <p14:creationId xmlns:p14="http://schemas.microsoft.com/office/powerpoint/2010/main" val="156662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C32A-F52A-614D-B8EA-02F18178E31A}"/>
              </a:ext>
            </a:extLst>
          </p:cNvPr>
          <p:cNvSpPr>
            <a:spLocks noGrp="1"/>
          </p:cNvSpPr>
          <p:nvPr>
            <p:ph type="title"/>
          </p:nvPr>
        </p:nvSpPr>
        <p:spPr>
          <a:xfrm>
            <a:off x="0" y="103188"/>
            <a:ext cx="9144000" cy="1143000"/>
          </a:xfrm>
        </p:spPr>
        <p:txBody>
          <a:bodyPr>
            <a:normAutofit/>
          </a:bodyPr>
          <a:lstStyle/>
          <a:p>
            <a:r>
              <a:rPr lang="en-US" sz="3400" dirty="0"/>
              <a:t>Generative/Discriminative Models </a:t>
            </a:r>
            <a:br>
              <a:rPr lang="en-US" sz="3400" dirty="0"/>
            </a:br>
            <a:r>
              <a:rPr lang="en-US" sz="3400" dirty="0"/>
              <a:t>Need Not Be Probabilistic</a:t>
            </a:r>
          </a:p>
        </p:txBody>
      </p:sp>
      <p:sp>
        <p:nvSpPr>
          <p:cNvPr id="7" name="Content Placeholder 2">
            <a:extLst>
              <a:ext uri="{FF2B5EF4-FFF2-40B4-BE49-F238E27FC236}">
                <a16:creationId xmlns:a16="http://schemas.microsoft.com/office/drawing/2014/main" id="{20FF1086-CEAA-4647-855B-D014D9C645BE}"/>
              </a:ext>
            </a:extLst>
          </p:cNvPr>
          <p:cNvSpPr>
            <a:spLocks noGrp="1"/>
          </p:cNvSpPr>
          <p:nvPr>
            <p:ph idx="1"/>
          </p:nvPr>
        </p:nvSpPr>
        <p:spPr>
          <a:xfrm>
            <a:off x="209550" y="1333272"/>
            <a:ext cx="8782050" cy="4525963"/>
          </a:xfrm>
        </p:spPr>
        <p:txBody>
          <a:bodyPr>
            <a:normAutofit/>
          </a:bodyPr>
          <a:lstStyle/>
          <a:p>
            <a:r>
              <a:rPr lang="en-US" sz="2200" dirty="0">
                <a:latin typeface="Calibri" panose="020F0502020204030204" pitchFamily="34" charset="0"/>
                <a:cs typeface="Calibri" panose="020F0502020204030204" pitchFamily="34" charset="0"/>
              </a:rPr>
              <a:t>More general definition: Discriminative models are models focused on prediction (e.g., support vector machines)</a:t>
            </a:r>
          </a:p>
        </p:txBody>
      </p:sp>
    </p:spTree>
    <p:extLst>
      <p:ext uri="{BB962C8B-B14F-4D97-AF65-F5344CB8AC3E}">
        <p14:creationId xmlns:p14="http://schemas.microsoft.com/office/powerpoint/2010/main" val="2057292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D8C1927-E7B8-964D-BF52-82A011ADAA0B}"/>
              </a:ext>
            </a:extLst>
          </p:cNvPr>
          <p:cNvSpPr>
            <a:spLocks noGrp="1"/>
          </p:cNvSpPr>
          <p:nvPr>
            <p:ph idx="1"/>
          </p:nvPr>
        </p:nvSpPr>
        <p:spPr>
          <a:xfrm>
            <a:off x="457200" y="1526058"/>
            <a:ext cx="8229600" cy="4525963"/>
          </a:xfrm>
        </p:spPr>
        <p:txBody>
          <a:bodyPr>
            <a:normAutofit/>
          </a:bodyPr>
          <a:lstStyle/>
          <a:p>
            <a:r>
              <a:rPr lang="en-US" sz="2400" dirty="0"/>
              <a:t>Given observation x, estimate y by computing y* = d(x)</a:t>
            </a:r>
          </a:p>
          <a:p>
            <a:pPr lvl="1"/>
            <a:r>
              <a:rPr lang="en-US" sz="2400" dirty="0"/>
              <a:t>”d” stands for “detection”</a:t>
            </a:r>
          </a:p>
        </p:txBody>
      </p:sp>
      <p:sp>
        <p:nvSpPr>
          <p:cNvPr id="7" name="Title 1">
            <a:extLst>
              <a:ext uri="{FF2B5EF4-FFF2-40B4-BE49-F238E27FC236}">
                <a16:creationId xmlns:a16="http://schemas.microsoft.com/office/drawing/2014/main" id="{E60610EB-C917-7545-A70D-BBEFDF47ECCA}"/>
              </a:ext>
            </a:extLst>
          </p:cNvPr>
          <p:cNvSpPr>
            <a:spLocks noGrp="1"/>
          </p:cNvSpPr>
          <p:nvPr>
            <p:ph type="title"/>
          </p:nvPr>
        </p:nvSpPr>
        <p:spPr>
          <a:xfrm>
            <a:off x="0" y="283615"/>
            <a:ext cx="9144000" cy="1143000"/>
          </a:xfrm>
        </p:spPr>
        <p:txBody>
          <a:bodyPr>
            <a:normAutofit/>
          </a:bodyPr>
          <a:lstStyle/>
          <a:p>
            <a:r>
              <a:rPr lang="en-US" sz="3400" dirty="0"/>
              <a:t>Key Goal in Machine Learning: </a:t>
            </a:r>
            <a:br>
              <a:rPr lang="en-US" sz="3400" dirty="0"/>
            </a:br>
            <a:r>
              <a:rPr lang="en-US" sz="3400" dirty="0"/>
              <a:t>Signal Detection or Estimation</a:t>
            </a:r>
          </a:p>
        </p:txBody>
      </p:sp>
    </p:spTree>
    <p:extLst>
      <p:ext uri="{BB962C8B-B14F-4D97-AF65-F5344CB8AC3E}">
        <p14:creationId xmlns:p14="http://schemas.microsoft.com/office/powerpoint/2010/main" val="1153113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C32A-F52A-614D-B8EA-02F18178E31A}"/>
              </a:ext>
            </a:extLst>
          </p:cNvPr>
          <p:cNvSpPr>
            <a:spLocks noGrp="1"/>
          </p:cNvSpPr>
          <p:nvPr>
            <p:ph type="title"/>
          </p:nvPr>
        </p:nvSpPr>
        <p:spPr>
          <a:xfrm>
            <a:off x="0" y="103188"/>
            <a:ext cx="9144000" cy="1143000"/>
          </a:xfrm>
        </p:spPr>
        <p:txBody>
          <a:bodyPr>
            <a:normAutofit/>
          </a:bodyPr>
          <a:lstStyle/>
          <a:p>
            <a:r>
              <a:rPr lang="en-US" sz="3400" dirty="0"/>
              <a:t>Generative/Discriminative Models </a:t>
            </a:r>
            <a:br>
              <a:rPr lang="en-US" sz="3400" dirty="0"/>
            </a:br>
            <a:r>
              <a:rPr lang="en-US" sz="3400" dirty="0"/>
              <a:t>Need Not Be Probabilistic</a:t>
            </a:r>
          </a:p>
        </p:txBody>
      </p:sp>
      <p:sp>
        <p:nvSpPr>
          <p:cNvPr id="7" name="Content Placeholder 2">
            <a:extLst>
              <a:ext uri="{FF2B5EF4-FFF2-40B4-BE49-F238E27FC236}">
                <a16:creationId xmlns:a16="http://schemas.microsoft.com/office/drawing/2014/main" id="{20FF1086-CEAA-4647-855B-D014D9C645BE}"/>
              </a:ext>
            </a:extLst>
          </p:cNvPr>
          <p:cNvSpPr>
            <a:spLocks noGrp="1"/>
          </p:cNvSpPr>
          <p:nvPr>
            <p:ph idx="1"/>
          </p:nvPr>
        </p:nvSpPr>
        <p:spPr>
          <a:xfrm>
            <a:off x="209550" y="1333272"/>
            <a:ext cx="8782050" cy="4525963"/>
          </a:xfrm>
        </p:spPr>
        <p:txBody>
          <a:bodyPr>
            <a:normAutofit/>
          </a:bodyPr>
          <a:lstStyle/>
          <a:p>
            <a:r>
              <a:rPr lang="en-US" sz="2200" dirty="0">
                <a:latin typeface="Calibri" panose="020F0502020204030204" pitchFamily="34" charset="0"/>
                <a:cs typeface="Calibri" panose="020F0502020204030204" pitchFamily="34" charset="0"/>
              </a:rPr>
              <a:t>More general definition: Discriminative models are models focused on prediction (e.g., support vector machines)</a:t>
            </a:r>
          </a:p>
          <a:p>
            <a:r>
              <a:rPr lang="en-US" sz="2200" dirty="0">
                <a:latin typeface="Calibri" panose="020F0502020204030204" pitchFamily="34" charset="0"/>
                <a:cs typeface="Calibri" panose="020F0502020204030204" pitchFamily="34" charset="0"/>
              </a:rPr>
              <a:t>More general definitions: Generative models are models that can (in principle) be used to “generate” observed data </a:t>
            </a:r>
          </a:p>
        </p:txBody>
      </p:sp>
    </p:spTree>
    <p:extLst>
      <p:ext uri="{BB962C8B-B14F-4D97-AF65-F5344CB8AC3E}">
        <p14:creationId xmlns:p14="http://schemas.microsoft.com/office/powerpoint/2010/main" val="3270946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C32A-F52A-614D-B8EA-02F18178E31A}"/>
              </a:ext>
            </a:extLst>
          </p:cNvPr>
          <p:cNvSpPr>
            <a:spLocks noGrp="1"/>
          </p:cNvSpPr>
          <p:nvPr>
            <p:ph type="title"/>
          </p:nvPr>
        </p:nvSpPr>
        <p:spPr>
          <a:xfrm>
            <a:off x="0" y="103188"/>
            <a:ext cx="9144000" cy="1143000"/>
          </a:xfrm>
        </p:spPr>
        <p:txBody>
          <a:bodyPr>
            <a:normAutofit/>
          </a:bodyPr>
          <a:lstStyle/>
          <a:p>
            <a:r>
              <a:rPr lang="en-US" sz="3400" dirty="0"/>
              <a:t>Generative/Discriminative Models </a:t>
            </a:r>
            <a:br>
              <a:rPr lang="en-US" sz="3400" dirty="0"/>
            </a:br>
            <a:r>
              <a:rPr lang="en-US" sz="3400" dirty="0"/>
              <a:t>Need Not Be Probabilistic</a:t>
            </a:r>
          </a:p>
        </p:txBody>
      </p:sp>
      <p:sp>
        <p:nvSpPr>
          <p:cNvPr id="3" name="Content Placeholder 2">
            <a:extLst>
              <a:ext uri="{FF2B5EF4-FFF2-40B4-BE49-F238E27FC236}">
                <a16:creationId xmlns:a16="http://schemas.microsoft.com/office/drawing/2014/main" id="{73A52099-0C49-DD45-9907-4B5A0A847918}"/>
              </a:ext>
            </a:extLst>
          </p:cNvPr>
          <p:cNvSpPr>
            <a:spLocks noGrp="1"/>
          </p:cNvSpPr>
          <p:nvPr>
            <p:ph idx="1"/>
          </p:nvPr>
        </p:nvSpPr>
        <p:spPr>
          <a:xfrm>
            <a:off x="209550" y="1333272"/>
            <a:ext cx="8782050" cy="4525963"/>
          </a:xfrm>
        </p:spPr>
        <p:txBody>
          <a:bodyPr>
            <a:normAutofit/>
          </a:bodyPr>
          <a:lstStyle/>
          <a:p>
            <a:r>
              <a:rPr lang="en-US" sz="2200" dirty="0">
                <a:latin typeface="Calibri" panose="020F0502020204030204" pitchFamily="34" charset="0"/>
                <a:cs typeface="Calibri" panose="020F0502020204030204" pitchFamily="34" charset="0"/>
              </a:rPr>
              <a:t>More general definition: Discriminative models are models focused on prediction (e.g., support vector machines)</a:t>
            </a:r>
          </a:p>
          <a:p>
            <a:r>
              <a:rPr lang="en-US" sz="2200" dirty="0">
                <a:latin typeface="Calibri" panose="020F0502020204030204" pitchFamily="34" charset="0"/>
                <a:cs typeface="Calibri" panose="020F0502020204030204" pitchFamily="34" charset="0"/>
              </a:rPr>
              <a:t>More general definitions: Generative models are models that can (in principle) be used to “generate” observed data </a:t>
            </a:r>
          </a:p>
          <a:p>
            <a:r>
              <a:rPr lang="en-US" sz="2200" dirty="0">
                <a:latin typeface="Calibri" panose="020F0502020204030204" pitchFamily="34" charset="0"/>
                <a:ea typeface="Geneva" panose="020B0503030404040204" pitchFamily="34" charset="0"/>
                <a:cs typeface="Calibri" panose="020F0502020204030204" pitchFamily="34" charset="0"/>
              </a:rPr>
              <a:t>Newton’s 3 laws of motion is a generative model because the laws allow one to generate trajectories of balls given external forces + initial states</a:t>
            </a:r>
          </a:p>
        </p:txBody>
      </p:sp>
      <p:pic>
        <p:nvPicPr>
          <p:cNvPr id="4" name="billiard.mp4">
            <a:extLst>
              <a:ext uri="{FF2B5EF4-FFF2-40B4-BE49-F238E27FC236}">
                <a16:creationId xmlns:a16="http://schemas.microsoft.com/office/drawing/2014/main" id="{499CC745-ED00-2E4D-AF0A-ADEB842CF0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5742" y="3783597"/>
            <a:ext cx="3752516" cy="2821892"/>
          </a:xfrm>
          <a:prstGeom prst="rect">
            <a:avLst/>
          </a:prstGeom>
        </p:spPr>
      </p:pic>
    </p:spTree>
    <p:extLst>
      <p:ext uri="{BB962C8B-B14F-4D97-AF65-F5344CB8AC3E}">
        <p14:creationId xmlns:p14="http://schemas.microsoft.com/office/powerpoint/2010/main" val="75641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p:cTn id="12" repeatCount="indefinite"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C32A-F52A-614D-B8EA-02F18178E31A}"/>
              </a:ext>
            </a:extLst>
          </p:cNvPr>
          <p:cNvSpPr>
            <a:spLocks noGrp="1"/>
          </p:cNvSpPr>
          <p:nvPr>
            <p:ph type="title"/>
          </p:nvPr>
        </p:nvSpPr>
        <p:spPr>
          <a:xfrm>
            <a:off x="0" y="331442"/>
            <a:ext cx="9144000" cy="1143000"/>
          </a:xfrm>
        </p:spPr>
        <p:txBody>
          <a:bodyPr>
            <a:normAutofit/>
          </a:bodyPr>
          <a:lstStyle/>
          <a:p>
            <a:r>
              <a:rPr lang="en-US" sz="3400" dirty="0"/>
              <a:t>Concept of Generative Models </a:t>
            </a:r>
            <a:br>
              <a:rPr lang="en-US" sz="3400" dirty="0"/>
            </a:br>
            <a:r>
              <a:rPr lang="en-US" sz="3400" dirty="0"/>
              <a:t>Not Limited To Supervised Learning</a:t>
            </a:r>
          </a:p>
        </p:txBody>
      </p:sp>
      <p:sp>
        <p:nvSpPr>
          <p:cNvPr id="3" name="Content Placeholder 2">
            <a:extLst>
              <a:ext uri="{FF2B5EF4-FFF2-40B4-BE49-F238E27FC236}">
                <a16:creationId xmlns:a16="http://schemas.microsoft.com/office/drawing/2014/main" id="{73A52099-0C49-DD45-9907-4B5A0A847918}"/>
              </a:ext>
            </a:extLst>
          </p:cNvPr>
          <p:cNvSpPr>
            <a:spLocks noGrp="1"/>
          </p:cNvSpPr>
          <p:nvPr>
            <p:ph idx="1"/>
          </p:nvPr>
        </p:nvSpPr>
        <p:spPr>
          <a:xfrm>
            <a:off x="286789" y="1797947"/>
            <a:ext cx="8570422" cy="4203844"/>
          </a:xfrm>
        </p:spPr>
        <p:txBody>
          <a:bodyPr>
            <a:noAutofit/>
          </a:bodyPr>
          <a:lstStyle/>
          <a:p>
            <a:r>
              <a:rPr lang="en-US" sz="2600" dirty="0">
                <a:latin typeface="Calibri" panose="020F0502020204030204" pitchFamily="34" charset="0"/>
                <a:cs typeface="Calibri" panose="020F0502020204030204" pitchFamily="34" charset="0"/>
              </a:rPr>
              <a:t>Although I introduce generative models in context of supervised learning, generative models can be used in unsupervised learning, where we only have features x</a:t>
            </a:r>
          </a:p>
          <a:p>
            <a:pPr lvl="1"/>
            <a:r>
              <a:rPr lang="en-US" sz="2600" dirty="0">
                <a:latin typeface="Calibri" panose="020F0502020204030204" pitchFamily="34" charset="0"/>
                <a:cs typeface="Calibri" panose="020F0502020204030204" pitchFamily="34" charset="0"/>
              </a:rPr>
              <a:t>Examples: Gaussian mixture models, latent </a:t>
            </a:r>
            <a:r>
              <a:rPr lang="en-US" sz="2600" dirty="0" err="1">
                <a:latin typeface="Calibri" panose="020F0502020204030204" pitchFamily="34" charset="0"/>
                <a:cs typeface="Calibri" panose="020F0502020204030204" pitchFamily="34" charset="0"/>
              </a:rPr>
              <a:t>dirichlet</a:t>
            </a:r>
            <a:r>
              <a:rPr lang="en-US" sz="2600" dirty="0">
                <a:latin typeface="Calibri" panose="020F0502020204030204" pitchFamily="34" charset="0"/>
                <a:cs typeface="Calibri" panose="020F0502020204030204" pitchFamily="34" charset="0"/>
              </a:rPr>
              <a:t> allocation, restricted </a:t>
            </a:r>
            <a:r>
              <a:rPr lang="en-US" sz="2600" dirty="0" err="1">
                <a:latin typeface="Calibri" panose="020F0502020204030204" pitchFamily="34" charset="0"/>
                <a:cs typeface="Calibri" panose="020F0502020204030204" pitchFamily="34" charset="0"/>
              </a:rPr>
              <a:t>boltzmann</a:t>
            </a:r>
            <a:r>
              <a:rPr lang="en-US" sz="2600" dirty="0">
                <a:latin typeface="Calibri" panose="020F0502020204030204" pitchFamily="34" charset="0"/>
                <a:cs typeface="Calibri" panose="020F0502020204030204" pitchFamily="34" charset="0"/>
              </a:rPr>
              <a:t> machine, </a:t>
            </a:r>
            <a:r>
              <a:rPr lang="en-US" sz="2600" dirty="0" err="1">
                <a:latin typeface="Calibri" panose="020F0502020204030204" pitchFamily="34" charset="0"/>
                <a:cs typeface="Calibri" panose="020F0502020204030204" pitchFamily="34" charset="0"/>
              </a:rPr>
              <a:t>etc</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571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C32A-F52A-614D-B8EA-02F18178E31A}"/>
              </a:ext>
            </a:extLst>
          </p:cNvPr>
          <p:cNvSpPr>
            <a:spLocks noGrp="1"/>
          </p:cNvSpPr>
          <p:nvPr>
            <p:ph type="title"/>
          </p:nvPr>
        </p:nvSpPr>
        <p:spPr>
          <a:xfrm>
            <a:off x="0" y="331442"/>
            <a:ext cx="9144000" cy="1143000"/>
          </a:xfrm>
        </p:spPr>
        <p:txBody>
          <a:bodyPr>
            <a:normAutofit/>
          </a:bodyPr>
          <a:lstStyle/>
          <a:p>
            <a:r>
              <a:rPr lang="en-US" sz="3400" dirty="0"/>
              <a:t>Concept of Generative Models </a:t>
            </a:r>
            <a:br>
              <a:rPr lang="en-US" sz="3400" dirty="0"/>
            </a:br>
            <a:r>
              <a:rPr lang="en-US" sz="3400" dirty="0"/>
              <a:t>Not Limited To Supervised Learning</a:t>
            </a:r>
          </a:p>
        </p:txBody>
      </p:sp>
      <p:sp>
        <p:nvSpPr>
          <p:cNvPr id="3" name="Content Placeholder 2">
            <a:extLst>
              <a:ext uri="{FF2B5EF4-FFF2-40B4-BE49-F238E27FC236}">
                <a16:creationId xmlns:a16="http://schemas.microsoft.com/office/drawing/2014/main" id="{73A52099-0C49-DD45-9907-4B5A0A847918}"/>
              </a:ext>
            </a:extLst>
          </p:cNvPr>
          <p:cNvSpPr>
            <a:spLocks noGrp="1"/>
          </p:cNvSpPr>
          <p:nvPr>
            <p:ph idx="1"/>
          </p:nvPr>
        </p:nvSpPr>
        <p:spPr>
          <a:xfrm>
            <a:off x="286789" y="1797947"/>
            <a:ext cx="8570422" cy="4203844"/>
          </a:xfrm>
        </p:spPr>
        <p:txBody>
          <a:bodyPr>
            <a:noAutofit/>
          </a:bodyPr>
          <a:lstStyle/>
          <a:p>
            <a:r>
              <a:rPr lang="en-US" sz="2600" dirty="0">
                <a:latin typeface="Calibri" panose="020F0502020204030204" pitchFamily="34" charset="0"/>
                <a:cs typeface="Calibri" panose="020F0502020204030204" pitchFamily="34" charset="0"/>
              </a:rPr>
              <a:t>Although I introduce generative models in context of supervised learning, generative models can be used in unsupervised learning, where we only have features x</a:t>
            </a:r>
          </a:p>
          <a:p>
            <a:pPr lvl="1"/>
            <a:r>
              <a:rPr lang="en-US" sz="2600" dirty="0">
                <a:latin typeface="Calibri" panose="020F0502020204030204" pitchFamily="34" charset="0"/>
                <a:cs typeface="Calibri" panose="020F0502020204030204" pitchFamily="34" charset="0"/>
              </a:rPr>
              <a:t>Examples: Gaussian mixture models, latent </a:t>
            </a:r>
            <a:r>
              <a:rPr lang="en-US" sz="2600" dirty="0" err="1">
                <a:latin typeface="Calibri" panose="020F0502020204030204" pitchFamily="34" charset="0"/>
                <a:cs typeface="Calibri" panose="020F0502020204030204" pitchFamily="34" charset="0"/>
              </a:rPr>
              <a:t>dirichlet</a:t>
            </a:r>
            <a:r>
              <a:rPr lang="en-US" sz="2600" dirty="0">
                <a:latin typeface="Calibri" panose="020F0502020204030204" pitchFamily="34" charset="0"/>
                <a:cs typeface="Calibri" panose="020F0502020204030204" pitchFamily="34" charset="0"/>
              </a:rPr>
              <a:t> allocation, restricted </a:t>
            </a:r>
            <a:r>
              <a:rPr lang="en-US" sz="2600" dirty="0" err="1">
                <a:latin typeface="Calibri" panose="020F0502020204030204" pitchFamily="34" charset="0"/>
                <a:cs typeface="Calibri" panose="020F0502020204030204" pitchFamily="34" charset="0"/>
              </a:rPr>
              <a:t>boltzmann</a:t>
            </a:r>
            <a:r>
              <a:rPr lang="en-US" sz="2600" dirty="0">
                <a:latin typeface="Calibri" panose="020F0502020204030204" pitchFamily="34" charset="0"/>
                <a:cs typeface="Calibri" panose="020F0502020204030204" pitchFamily="34" charset="0"/>
              </a:rPr>
              <a:t> machine, </a:t>
            </a:r>
            <a:r>
              <a:rPr lang="en-US" sz="2600" dirty="0" err="1">
                <a:latin typeface="Calibri" panose="020F0502020204030204" pitchFamily="34" charset="0"/>
                <a:cs typeface="Calibri" panose="020F0502020204030204" pitchFamily="34" charset="0"/>
              </a:rPr>
              <a:t>etc</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By definition, discriminative models are focused on prediction =&gt; the term “discriminative model” only makes sense in the context of supervised learning</a:t>
            </a:r>
          </a:p>
        </p:txBody>
      </p:sp>
    </p:spTree>
    <p:extLst>
      <p:ext uri="{BB962C8B-B14F-4D97-AF65-F5344CB8AC3E}">
        <p14:creationId xmlns:p14="http://schemas.microsoft.com/office/powerpoint/2010/main" val="2828289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C32A-F52A-614D-B8EA-02F18178E31A}"/>
              </a:ext>
            </a:extLst>
          </p:cNvPr>
          <p:cNvSpPr>
            <a:spLocks noGrp="1"/>
          </p:cNvSpPr>
          <p:nvPr>
            <p:ph type="title"/>
          </p:nvPr>
        </p:nvSpPr>
        <p:spPr>
          <a:xfrm>
            <a:off x="0" y="331442"/>
            <a:ext cx="9144000" cy="1143000"/>
          </a:xfrm>
        </p:spPr>
        <p:txBody>
          <a:bodyPr>
            <a:normAutofit/>
          </a:bodyPr>
          <a:lstStyle/>
          <a:p>
            <a:r>
              <a:rPr lang="en-US" sz="3400" dirty="0"/>
              <a:t>Concept of Generative Models </a:t>
            </a:r>
            <a:br>
              <a:rPr lang="en-US" sz="3400" dirty="0"/>
            </a:br>
            <a:r>
              <a:rPr lang="en-US" sz="3400" dirty="0"/>
              <a:t>Not Limited To Supervised Learning</a:t>
            </a:r>
          </a:p>
        </p:txBody>
      </p:sp>
      <p:sp>
        <p:nvSpPr>
          <p:cNvPr id="3" name="Content Placeholder 2">
            <a:extLst>
              <a:ext uri="{FF2B5EF4-FFF2-40B4-BE49-F238E27FC236}">
                <a16:creationId xmlns:a16="http://schemas.microsoft.com/office/drawing/2014/main" id="{73A52099-0C49-DD45-9907-4B5A0A847918}"/>
              </a:ext>
            </a:extLst>
          </p:cNvPr>
          <p:cNvSpPr>
            <a:spLocks noGrp="1"/>
          </p:cNvSpPr>
          <p:nvPr>
            <p:ph idx="1"/>
          </p:nvPr>
        </p:nvSpPr>
        <p:spPr>
          <a:xfrm>
            <a:off x="286789" y="1797947"/>
            <a:ext cx="8570422" cy="4203844"/>
          </a:xfrm>
        </p:spPr>
        <p:txBody>
          <a:bodyPr>
            <a:noAutofit/>
          </a:bodyPr>
          <a:lstStyle/>
          <a:p>
            <a:r>
              <a:rPr lang="en-US" sz="2600" dirty="0">
                <a:latin typeface="Calibri" panose="020F0502020204030204" pitchFamily="34" charset="0"/>
                <a:cs typeface="Calibri" panose="020F0502020204030204" pitchFamily="34" charset="0"/>
              </a:rPr>
              <a:t>Although I introduce generative models in context of supervised learning, generative models can be used in unsupervised learning, where we only have features x</a:t>
            </a:r>
          </a:p>
          <a:p>
            <a:pPr lvl="1"/>
            <a:r>
              <a:rPr lang="en-US" sz="2600" dirty="0">
                <a:latin typeface="Calibri" panose="020F0502020204030204" pitchFamily="34" charset="0"/>
                <a:cs typeface="Calibri" panose="020F0502020204030204" pitchFamily="34" charset="0"/>
              </a:rPr>
              <a:t>Examples: Gaussian mixture models, latent </a:t>
            </a:r>
            <a:r>
              <a:rPr lang="en-US" sz="2600" dirty="0" err="1">
                <a:latin typeface="Calibri" panose="020F0502020204030204" pitchFamily="34" charset="0"/>
                <a:cs typeface="Calibri" panose="020F0502020204030204" pitchFamily="34" charset="0"/>
              </a:rPr>
              <a:t>dirichlet</a:t>
            </a:r>
            <a:r>
              <a:rPr lang="en-US" sz="2600" dirty="0">
                <a:latin typeface="Calibri" panose="020F0502020204030204" pitchFamily="34" charset="0"/>
                <a:cs typeface="Calibri" panose="020F0502020204030204" pitchFamily="34" charset="0"/>
              </a:rPr>
              <a:t> allocation, restricted </a:t>
            </a:r>
            <a:r>
              <a:rPr lang="en-US" sz="2600" dirty="0" err="1">
                <a:latin typeface="Calibri" panose="020F0502020204030204" pitchFamily="34" charset="0"/>
                <a:cs typeface="Calibri" panose="020F0502020204030204" pitchFamily="34" charset="0"/>
              </a:rPr>
              <a:t>boltzmann</a:t>
            </a:r>
            <a:r>
              <a:rPr lang="en-US" sz="2600" dirty="0">
                <a:latin typeface="Calibri" panose="020F0502020204030204" pitchFamily="34" charset="0"/>
                <a:cs typeface="Calibri" panose="020F0502020204030204" pitchFamily="34" charset="0"/>
              </a:rPr>
              <a:t> machine, </a:t>
            </a:r>
            <a:r>
              <a:rPr lang="en-US" sz="2600" dirty="0" err="1">
                <a:latin typeface="Calibri" panose="020F0502020204030204" pitchFamily="34" charset="0"/>
                <a:cs typeface="Calibri" panose="020F0502020204030204" pitchFamily="34" charset="0"/>
              </a:rPr>
              <a:t>etc</a:t>
            </a: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By definition, discriminative models are focused on prediction =&gt; the term “discriminative model” only makes sense in the context of supervised learning</a:t>
            </a:r>
          </a:p>
          <a:p>
            <a:r>
              <a:rPr lang="en-US" sz="2600" dirty="0">
                <a:latin typeface="Calibri" panose="020F0502020204030204" pitchFamily="34" charset="0"/>
                <a:cs typeface="Calibri" panose="020F0502020204030204" pitchFamily="34" charset="0"/>
              </a:rPr>
              <a:t>Neural networks can be generative or discriminative</a:t>
            </a:r>
            <a:endParaRPr lang="en-US" sz="2600" dirty="0">
              <a:latin typeface="Calibri" panose="020F0502020204030204" pitchFamily="34" charset="0"/>
              <a:ea typeface="Geneva" panose="020B0503030404040204" pitchFamily="34" charset="0"/>
              <a:cs typeface="Calibri" panose="020F0502020204030204" pitchFamily="34" charset="0"/>
            </a:endParaRPr>
          </a:p>
        </p:txBody>
      </p:sp>
    </p:spTree>
    <p:extLst>
      <p:ext uri="{BB962C8B-B14F-4D97-AF65-F5344CB8AC3E}">
        <p14:creationId xmlns:p14="http://schemas.microsoft.com/office/powerpoint/2010/main" val="3164041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970705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4050"/>
            <a:ext cx="8286750" cy="1922671"/>
          </a:xfrm>
        </p:spPr>
        <p:txBody>
          <a:bodyPr>
            <a:normAutofit/>
          </a:bodyPr>
          <a:lstStyle/>
          <a:p>
            <a:r>
              <a:rPr lang="en-US" dirty="0"/>
              <a:t>Probabilistic Estimation of </a:t>
            </a:r>
            <a:br>
              <a:rPr lang="en-US" dirty="0"/>
            </a:br>
            <a:r>
              <a:rPr lang="en-US" dirty="0"/>
              <a:t>Model Parameters</a:t>
            </a:r>
          </a:p>
        </p:txBody>
      </p:sp>
    </p:spTree>
    <p:extLst>
      <p:ext uri="{BB962C8B-B14F-4D97-AF65-F5344CB8AC3E}">
        <p14:creationId xmlns:p14="http://schemas.microsoft.com/office/powerpoint/2010/main" val="1653588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DA05-7A9D-0545-B29F-4FA500D98916}"/>
              </a:ext>
            </a:extLst>
          </p:cNvPr>
          <p:cNvSpPr>
            <a:spLocks noGrp="1"/>
          </p:cNvSpPr>
          <p:nvPr>
            <p:ph type="title"/>
          </p:nvPr>
        </p:nvSpPr>
        <p:spPr>
          <a:xfrm>
            <a:off x="0" y="221396"/>
            <a:ext cx="9144000" cy="905763"/>
          </a:xfrm>
        </p:spPr>
        <p:txBody>
          <a:bodyPr>
            <a:noAutofit/>
          </a:bodyPr>
          <a:lstStyle/>
          <a:p>
            <a:r>
              <a:rPr lang="en-US" sz="3400" dirty="0"/>
              <a:t>Probabilistic Estimation of Model Parameters</a:t>
            </a:r>
          </a:p>
        </p:txBody>
      </p:sp>
      <p:sp>
        <p:nvSpPr>
          <p:cNvPr id="4" name="Content Placeholder 2">
            <a:extLst>
              <a:ext uri="{FF2B5EF4-FFF2-40B4-BE49-F238E27FC236}">
                <a16:creationId xmlns:a16="http://schemas.microsoft.com/office/drawing/2014/main" id="{8E0FD5AB-24E3-6349-B60D-BC995017FA21}"/>
              </a:ext>
            </a:extLst>
          </p:cNvPr>
          <p:cNvSpPr>
            <a:spLocks noGrp="1"/>
          </p:cNvSpPr>
          <p:nvPr>
            <p:ph idx="1"/>
          </p:nvPr>
        </p:nvSpPr>
        <p:spPr>
          <a:xfrm>
            <a:off x="88502" y="1037405"/>
            <a:ext cx="9055498" cy="1935002"/>
          </a:xfrm>
        </p:spPr>
        <p:txBody>
          <a:bodyPr>
            <a:noAutofit/>
          </a:bodyPr>
          <a:lstStyle/>
          <a:p>
            <a:r>
              <a:rPr lang="en-US" sz="2000" dirty="0"/>
              <a:t>Previous example:</a:t>
            </a:r>
          </a:p>
          <a:p>
            <a:pPr lvl="1"/>
            <a:r>
              <a:rPr lang="en-US" sz="1800" dirty="0"/>
              <a:t>p(y = chair | x = photo) = 0.6</a:t>
            </a:r>
          </a:p>
          <a:p>
            <a:pPr lvl="1"/>
            <a:r>
              <a:rPr lang="en-US" sz="1800" dirty="0"/>
              <a:t>p(y = human | x = photo) = 0.3</a:t>
            </a:r>
          </a:p>
          <a:p>
            <a:pPr lvl="1"/>
            <a:r>
              <a:rPr lang="en-US" sz="1800" dirty="0"/>
              <a:t>p(y = cat | x = photo) = 0.1</a:t>
            </a:r>
          </a:p>
        </p:txBody>
      </p:sp>
    </p:spTree>
    <p:extLst>
      <p:ext uri="{BB962C8B-B14F-4D97-AF65-F5344CB8AC3E}">
        <p14:creationId xmlns:p14="http://schemas.microsoft.com/office/powerpoint/2010/main" val="3500328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DA05-7A9D-0545-B29F-4FA500D98916}"/>
              </a:ext>
            </a:extLst>
          </p:cNvPr>
          <p:cNvSpPr>
            <a:spLocks noGrp="1"/>
          </p:cNvSpPr>
          <p:nvPr>
            <p:ph type="title"/>
          </p:nvPr>
        </p:nvSpPr>
        <p:spPr>
          <a:xfrm>
            <a:off x="0" y="221396"/>
            <a:ext cx="9144000" cy="905763"/>
          </a:xfrm>
        </p:spPr>
        <p:txBody>
          <a:bodyPr>
            <a:noAutofit/>
          </a:bodyPr>
          <a:lstStyle/>
          <a:p>
            <a:r>
              <a:rPr lang="en-US" sz="3400" dirty="0"/>
              <a:t>Probabilistic Estimation of Model Parameters</a:t>
            </a:r>
          </a:p>
        </p:txBody>
      </p:sp>
      <p:sp>
        <p:nvSpPr>
          <p:cNvPr id="4" name="Content Placeholder 2">
            <a:extLst>
              <a:ext uri="{FF2B5EF4-FFF2-40B4-BE49-F238E27FC236}">
                <a16:creationId xmlns:a16="http://schemas.microsoft.com/office/drawing/2014/main" id="{8E0FD5AB-24E3-6349-B60D-BC995017FA21}"/>
              </a:ext>
            </a:extLst>
          </p:cNvPr>
          <p:cNvSpPr>
            <a:spLocks noGrp="1"/>
          </p:cNvSpPr>
          <p:nvPr>
            <p:ph idx="1"/>
          </p:nvPr>
        </p:nvSpPr>
        <p:spPr>
          <a:xfrm>
            <a:off x="88502" y="1037405"/>
            <a:ext cx="9055498" cy="1935002"/>
          </a:xfrm>
        </p:spPr>
        <p:txBody>
          <a:bodyPr>
            <a:noAutofit/>
          </a:bodyPr>
          <a:lstStyle/>
          <a:p>
            <a:r>
              <a:rPr lang="en-US" sz="2000" dirty="0"/>
              <a:t>Previous example:</a:t>
            </a:r>
          </a:p>
          <a:p>
            <a:pPr lvl="1"/>
            <a:r>
              <a:rPr lang="en-US" sz="1800" dirty="0"/>
              <a:t>p(y = chair | x = photo) = 0.6</a:t>
            </a:r>
          </a:p>
          <a:p>
            <a:pPr lvl="1"/>
            <a:r>
              <a:rPr lang="en-US" sz="1800" dirty="0"/>
              <a:t>p(y = human | x = photo) = 0.3</a:t>
            </a:r>
          </a:p>
          <a:p>
            <a:pPr lvl="1"/>
            <a:r>
              <a:rPr lang="en-US" sz="1800" dirty="0"/>
              <a:t>p(y = cat | x = photo) = 0.1</a:t>
            </a:r>
          </a:p>
          <a:p>
            <a:pPr lvl="1"/>
            <a:r>
              <a:rPr lang="en-US" sz="1800" dirty="0"/>
              <a:t>How can 0.6, 0.3 and 0.1 appear on right side, but not left side of “=“ sign?</a:t>
            </a:r>
          </a:p>
        </p:txBody>
      </p:sp>
    </p:spTree>
    <p:extLst>
      <p:ext uri="{BB962C8B-B14F-4D97-AF65-F5344CB8AC3E}">
        <p14:creationId xmlns:p14="http://schemas.microsoft.com/office/powerpoint/2010/main" val="1655598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DA05-7A9D-0545-B29F-4FA500D98916}"/>
              </a:ext>
            </a:extLst>
          </p:cNvPr>
          <p:cNvSpPr>
            <a:spLocks noGrp="1"/>
          </p:cNvSpPr>
          <p:nvPr>
            <p:ph type="title"/>
          </p:nvPr>
        </p:nvSpPr>
        <p:spPr>
          <a:xfrm>
            <a:off x="0" y="221396"/>
            <a:ext cx="9144000" cy="905763"/>
          </a:xfrm>
        </p:spPr>
        <p:txBody>
          <a:bodyPr>
            <a:noAutofit/>
          </a:bodyPr>
          <a:lstStyle/>
          <a:p>
            <a:r>
              <a:rPr lang="en-US" sz="3400" dirty="0"/>
              <a:t>Probabilistic Estimation of Model Parameters</a:t>
            </a:r>
          </a:p>
        </p:txBody>
      </p:sp>
      <p:sp>
        <p:nvSpPr>
          <p:cNvPr id="4" name="Content Placeholder 2">
            <a:extLst>
              <a:ext uri="{FF2B5EF4-FFF2-40B4-BE49-F238E27FC236}">
                <a16:creationId xmlns:a16="http://schemas.microsoft.com/office/drawing/2014/main" id="{8E0FD5AB-24E3-6349-B60D-BC995017FA21}"/>
              </a:ext>
            </a:extLst>
          </p:cNvPr>
          <p:cNvSpPr>
            <a:spLocks noGrp="1"/>
          </p:cNvSpPr>
          <p:nvPr>
            <p:ph idx="1"/>
          </p:nvPr>
        </p:nvSpPr>
        <p:spPr>
          <a:xfrm>
            <a:off x="88502" y="1037405"/>
            <a:ext cx="9055498" cy="1935002"/>
          </a:xfrm>
        </p:spPr>
        <p:txBody>
          <a:bodyPr>
            <a:noAutofit/>
          </a:bodyPr>
          <a:lstStyle/>
          <a:p>
            <a:r>
              <a:rPr lang="en-US" sz="2000" dirty="0"/>
              <a:t>Previous example:</a:t>
            </a:r>
          </a:p>
          <a:p>
            <a:pPr lvl="1"/>
            <a:r>
              <a:rPr lang="en-US" sz="1800" dirty="0"/>
              <a:t>p(y = chair | x = photo) = 0.6</a:t>
            </a:r>
          </a:p>
          <a:p>
            <a:pPr lvl="1"/>
            <a:r>
              <a:rPr lang="en-US" sz="1800" dirty="0"/>
              <a:t>p(y = human | x = photo) = 0.3</a:t>
            </a:r>
          </a:p>
          <a:p>
            <a:pPr lvl="1"/>
            <a:r>
              <a:rPr lang="en-US" sz="1800" dirty="0"/>
              <a:t>p(y = cat | x = photo) = 0.1</a:t>
            </a:r>
          </a:p>
          <a:p>
            <a:pPr lvl="1"/>
            <a:r>
              <a:rPr lang="en-US" sz="1800" dirty="0"/>
              <a:t>How can 0.6, 0.3 and 0.1 appear on right side, but not left side of “=“ sign?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75B3BCC-1EEE-E541-BD59-E73CF7243F75}"/>
                  </a:ext>
                </a:extLst>
              </p:cNvPr>
              <p:cNvSpPr txBox="1">
                <a:spLocks/>
              </p:cNvSpPr>
              <p:nvPr/>
            </p:nvSpPr>
            <p:spPr>
              <a:xfrm>
                <a:off x="88502" y="2689781"/>
                <a:ext cx="9055498" cy="36943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We should technically include 𝛉 = </a:t>
                </a:r>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.6</m:t>
                              </m:r>
                            </m:e>
                          </m:mr>
                          <m:mr>
                            <m:e>
                              <m:r>
                                <a:rPr lang="en-US" sz="1600" i="1">
                                  <a:latin typeface="Cambria Math" panose="02040503050406030204" pitchFamily="18" charset="0"/>
                                </a:rPr>
                                <m:t>0.3</m:t>
                              </m:r>
                            </m:e>
                          </m:mr>
                          <m:mr>
                            <m:e>
                              <m:r>
                                <a:rPr lang="en-US" sz="1600" i="1">
                                  <a:latin typeface="Cambria Math" panose="02040503050406030204" pitchFamily="18" charset="0"/>
                                </a:rPr>
                                <m:t>0.1</m:t>
                              </m:r>
                            </m:e>
                          </m:mr>
                        </m:m>
                      </m:e>
                    </m:d>
                  </m:oMath>
                </a14:m>
                <a:r>
                  <a:rPr lang="en-US" sz="2000" dirty="0"/>
                  <a:t> as variable on left hand side  </a:t>
                </a:r>
              </a:p>
              <a:p>
                <a:pPr lvl="1"/>
                <a:endParaRPr lang="en-US" sz="1800" dirty="0"/>
              </a:p>
            </p:txBody>
          </p:sp>
        </mc:Choice>
        <mc:Fallback xmlns="">
          <p:sp>
            <p:nvSpPr>
              <p:cNvPr id="5" name="Content Placeholder 2">
                <a:extLst>
                  <a:ext uri="{FF2B5EF4-FFF2-40B4-BE49-F238E27FC236}">
                    <a16:creationId xmlns:a16="http://schemas.microsoft.com/office/drawing/2014/main" id="{A75B3BCC-1EEE-E541-BD59-E73CF7243F75}"/>
                  </a:ext>
                </a:extLst>
              </p:cNvPr>
              <p:cNvSpPr txBox="1">
                <a:spLocks noRot="1" noChangeAspect="1" noMove="1" noResize="1" noEditPoints="1" noAdjustHandles="1" noChangeArrowheads="1" noChangeShapeType="1" noTextEdit="1"/>
              </p:cNvSpPr>
              <p:nvPr/>
            </p:nvSpPr>
            <p:spPr>
              <a:xfrm>
                <a:off x="88502" y="2689781"/>
                <a:ext cx="9055498" cy="3694399"/>
              </a:xfrm>
              <a:prstGeom prst="rect">
                <a:avLst/>
              </a:prstGeom>
              <a:blipFill>
                <a:blip r:embed="rId3"/>
                <a:stretch>
                  <a:fillRect l="-560"/>
                </a:stretch>
              </a:blipFill>
            </p:spPr>
            <p:txBody>
              <a:bodyPr/>
              <a:lstStyle/>
              <a:p>
                <a:r>
                  <a:rPr lang="en-US">
                    <a:noFill/>
                  </a:rPr>
                  <a:t> </a:t>
                </a:r>
              </a:p>
            </p:txBody>
          </p:sp>
        </mc:Fallback>
      </mc:AlternateContent>
    </p:spTree>
    <p:extLst>
      <p:ext uri="{BB962C8B-B14F-4D97-AF65-F5344CB8AC3E}">
        <p14:creationId xmlns:p14="http://schemas.microsoft.com/office/powerpoint/2010/main" val="30688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4348E21-F8B0-214E-8B32-D2E1A9A99199}"/>
              </a:ext>
            </a:extLst>
          </p:cNvPr>
          <p:cNvSpPr>
            <a:spLocks noGrp="1"/>
          </p:cNvSpPr>
          <p:nvPr>
            <p:ph idx="1"/>
          </p:nvPr>
        </p:nvSpPr>
        <p:spPr>
          <a:xfrm>
            <a:off x="457200" y="1526058"/>
            <a:ext cx="8229600" cy="4525963"/>
          </a:xfrm>
        </p:spPr>
        <p:txBody>
          <a:bodyPr>
            <a:normAutofit/>
          </a:bodyPr>
          <a:lstStyle/>
          <a:p>
            <a:r>
              <a:rPr lang="en-US" sz="2400" dirty="0"/>
              <a:t>Given observation x, estimate y by computing y* = d(x)</a:t>
            </a:r>
          </a:p>
          <a:p>
            <a:pPr lvl="1"/>
            <a:r>
              <a:rPr lang="en-US" sz="2400" dirty="0"/>
              <a:t>”d” stands for “detection”</a:t>
            </a:r>
          </a:p>
          <a:p>
            <a:r>
              <a:rPr lang="en-US" sz="2400" dirty="0"/>
              <a:t>In real world, have to take action based on what we think y is</a:t>
            </a:r>
          </a:p>
          <a:p>
            <a:pPr lvl="1"/>
            <a:r>
              <a:rPr lang="en-US" sz="2400" dirty="0"/>
              <a:t>x is cancer test results &amp; y is whether patient has cancer</a:t>
            </a:r>
          </a:p>
          <a:p>
            <a:pPr lvl="1"/>
            <a:r>
              <a:rPr lang="en-US" sz="2400" dirty="0"/>
              <a:t>x is radar signal &amp; y is whether there is an incoming missile</a:t>
            </a:r>
          </a:p>
          <a:p>
            <a:pPr lvl="1"/>
            <a:r>
              <a:rPr lang="en-US" sz="2400" dirty="0"/>
              <a:t>x is </a:t>
            </a:r>
            <a:r>
              <a:rPr lang="en-US" sz="2400" dirty="0" err="1"/>
              <a:t>facebook</a:t>
            </a:r>
            <a:r>
              <a:rPr lang="en-US" sz="2400" dirty="0"/>
              <a:t> photo &amp; y is name of person in photo</a:t>
            </a:r>
          </a:p>
        </p:txBody>
      </p:sp>
      <p:sp>
        <p:nvSpPr>
          <p:cNvPr id="6" name="Title 1">
            <a:extLst>
              <a:ext uri="{FF2B5EF4-FFF2-40B4-BE49-F238E27FC236}">
                <a16:creationId xmlns:a16="http://schemas.microsoft.com/office/drawing/2014/main" id="{3A4A5848-1A24-3545-A7B4-3BD704F80119}"/>
              </a:ext>
            </a:extLst>
          </p:cNvPr>
          <p:cNvSpPr>
            <a:spLocks noGrp="1"/>
          </p:cNvSpPr>
          <p:nvPr>
            <p:ph type="title"/>
          </p:nvPr>
        </p:nvSpPr>
        <p:spPr>
          <a:xfrm>
            <a:off x="0" y="283615"/>
            <a:ext cx="9144000" cy="1143000"/>
          </a:xfrm>
        </p:spPr>
        <p:txBody>
          <a:bodyPr>
            <a:normAutofit/>
          </a:bodyPr>
          <a:lstStyle/>
          <a:p>
            <a:r>
              <a:rPr lang="en-US" sz="3400" dirty="0"/>
              <a:t>Key Goal in Machine Learning: </a:t>
            </a:r>
            <a:br>
              <a:rPr lang="en-US" sz="3400" dirty="0"/>
            </a:br>
            <a:r>
              <a:rPr lang="en-US" sz="3400" dirty="0"/>
              <a:t>Signal Detection or Estimation</a:t>
            </a:r>
          </a:p>
        </p:txBody>
      </p:sp>
    </p:spTree>
    <p:extLst>
      <p:ext uri="{BB962C8B-B14F-4D97-AF65-F5344CB8AC3E}">
        <p14:creationId xmlns:p14="http://schemas.microsoft.com/office/powerpoint/2010/main" val="2625529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DA05-7A9D-0545-B29F-4FA500D98916}"/>
              </a:ext>
            </a:extLst>
          </p:cNvPr>
          <p:cNvSpPr>
            <a:spLocks noGrp="1"/>
          </p:cNvSpPr>
          <p:nvPr>
            <p:ph type="title"/>
          </p:nvPr>
        </p:nvSpPr>
        <p:spPr>
          <a:xfrm>
            <a:off x="0" y="221396"/>
            <a:ext cx="9144000" cy="905763"/>
          </a:xfrm>
        </p:spPr>
        <p:txBody>
          <a:bodyPr>
            <a:noAutofit/>
          </a:bodyPr>
          <a:lstStyle/>
          <a:p>
            <a:r>
              <a:rPr lang="en-US" sz="3400" dirty="0"/>
              <a:t>Probabilistic Estimation of Model Parameters</a:t>
            </a:r>
          </a:p>
        </p:txBody>
      </p:sp>
      <p:sp>
        <p:nvSpPr>
          <p:cNvPr id="4" name="Content Placeholder 2">
            <a:extLst>
              <a:ext uri="{FF2B5EF4-FFF2-40B4-BE49-F238E27FC236}">
                <a16:creationId xmlns:a16="http://schemas.microsoft.com/office/drawing/2014/main" id="{8E0FD5AB-24E3-6349-B60D-BC995017FA21}"/>
              </a:ext>
            </a:extLst>
          </p:cNvPr>
          <p:cNvSpPr>
            <a:spLocks noGrp="1"/>
          </p:cNvSpPr>
          <p:nvPr>
            <p:ph idx="1"/>
          </p:nvPr>
        </p:nvSpPr>
        <p:spPr>
          <a:xfrm>
            <a:off x="88502" y="1037405"/>
            <a:ext cx="9055498" cy="1935002"/>
          </a:xfrm>
        </p:spPr>
        <p:txBody>
          <a:bodyPr>
            <a:noAutofit/>
          </a:bodyPr>
          <a:lstStyle/>
          <a:p>
            <a:r>
              <a:rPr lang="en-US" sz="2000" dirty="0"/>
              <a:t>Previous example:</a:t>
            </a:r>
          </a:p>
          <a:p>
            <a:pPr lvl="1"/>
            <a:r>
              <a:rPr lang="en-US" sz="1800" dirty="0"/>
              <a:t>p(y = chair | x = photo) = 0.6</a:t>
            </a:r>
          </a:p>
          <a:p>
            <a:pPr lvl="1"/>
            <a:r>
              <a:rPr lang="en-US" sz="1800" dirty="0"/>
              <a:t>p(y = human | x = photo) = 0.3</a:t>
            </a:r>
          </a:p>
          <a:p>
            <a:pPr lvl="1"/>
            <a:r>
              <a:rPr lang="en-US" sz="1800" dirty="0"/>
              <a:t>p(y = cat | x = photo) = 0.1</a:t>
            </a:r>
          </a:p>
          <a:p>
            <a:pPr lvl="1"/>
            <a:r>
              <a:rPr lang="en-US" sz="1800" dirty="0"/>
              <a:t>How can 0.6, 0.3 and 0.1 appear on right side, but not left side of “=“ sign?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75B3BCC-1EEE-E541-BD59-E73CF7243F75}"/>
                  </a:ext>
                </a:extLst>
              </p:cNvPr>
              <p:cNvSpPr txBox="1">
                <a:spLocks/>
              </p:cNvSpPr>
              <p:nvPr/>
            </p:nvSpPr>
            <p:spPr>
              <a:xfrm>
                <a:off x="88502" y="2689781"/>
                <a:ext cx="9055498" cy="36943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We should technically include 𝛉 = </a:t>
                </a:r>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.6</m:t>
                              </m:r>
                            </m:e>
                          </m:mr>
                          <m:mr>
                            <m:e>
                              <m:r>
                                <a:rPr lang="en-US" sz="1600" i="1">
                                  <a:latin typeface="Cambria Math" panose="02040503050406030204" pitchFamily="18" charset="0"/>
                                </a:rPr>
                                <m:t>0.3</m:t>
                              </m:r>
                            </m:e>
                          </m:mr>
                          <m:mr>
                            <m:e>
                              <m:r>
                                <a:rPr lang="en-US" sz="1600" i="1">
                                  <a:latin typeface="Cambria Math" panose="02040503050406030204" pitchFamily="18" charset="0"/>
                                </a:rPr>
                                <m:t>0.1</m:t>
                              </m:r>
                            </m:e>
                          </m:mr>
                        </m:m>
                      </m:e>
                    </m:d>
                  </m:oMath>
                </a14:m>
                <a:r>
                  <a:rPr lang="en-US" sz="2000" dirty="0"/>
                  <a:t> as variable on left hand side  </a:t>
                </a:r>
              </a:p>
              <a:p>
                <a:pPr lvl="1"/>
                <a:r>
                  <a:rPr lang="en-US" sz="1800" dirty="0"/>
                  <a:t>p(y = chair | x = photo, 𝛉) = 𝛉</a:t>
                </a:r>
                <a:r>
                  <a:rPr lang="en-US" sz="1800" baseline="-25000" dirty="0"/>
                  <a:t>1</a:t>
                </a:r>
                <a:r>
                  <a:rPr lang="en-US" sz="1800" dirty="0"/>
                  <a:t> = 0.6</a:t>
                </a:r>
              </a:p>
              <a:p>
                <a:pPr lvl="1"/>
                <a:endParaRPr lang="en-US" sz="1800" dirty="0"/>
              </a:p>
            </p:txBody>
          </p:sp>
        </mc:Choice>
        <mc:Fallback xmlns="">
          <p:sp>
            <p:nvSpPr>
              <p:cNvPr id="5" name="Content Placeholder 2">
                <a:extLst>
                  <a:ext uri="{FF2B5EF4-FFF2-40B4-BE49-F238E27FC236}">
                    <a16:creationId xmlns:a16="http://schemas.microsoft.com/office/drawing/2014/main" id="{A75B3BCC-1EEE-E541-BD59-E73CF7243F75}"/>
                  </a:ext>
                </a:extLst>
              </p:cNvPr>
              <p:cNvSpPr txBox="1">
                <a:spLocks noRot="1" noChangeAspect="1" noMove="1" noResize="1" noEditPoints="1" noAdjustHandles="1" noChangeArrowheads="1" noChangeShapeType="1" noTextEdit="1"/>
              </p:cNvSpPr>
              <p:nvPr/>
            </p:nvSpPr>
            <p:spPr>
              <a:xfrm>
                <a:off x="88502" y="2689781"/>
                <a:ext cx="9055498" cy="3694399"/>
              </a:xfrm>
              <a:prstGeom prst="rect">
                <a:avLst/>
              </a:prstGeom>
              <a:blipFill>
                <a:blip r:embed="rId3"/>
                <a:stretch>
                  <a:fillRect l="-560"/>
                </a:stretch>
              </a:blipFill>
            </p:spPr>
            <p:txBody>
              <a:bodyPr/>
              <a:lstStyle/>
              <a:p>
                <a:r>
                  <a:rPr lang="en-US">
                    <a:noFill/>
                  </a:rPr>
                  <a:t> </a:t>
                </a:r>
              </a:p>
            </p:txBody>
          </p:sp>
        </mc:Fallback>
      </mc:AlternateContent>
    </p:spTree>
    <p:extLst>
      <p:ext uri="{BB962C8B-B14F-4D97-AF65-F5344CB8AC3E}">
        <p14:creationId xmlns:p14="http://schemas.microsoft.com/office/powerpoint/2010/main" val="1797092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DA05-7A9D-0545-B29F-4FA500D98916}"/>
              </a:ext>
            </a:extLst>
          </p:cNvPr>
          <p:cNvSpPr>
            <a:spLocks noGrp="1"/>
          </p:cNvSpPr>
          <p:nvPr>
            <p:ph type="title"/>
          </p:nvPr>
        </p:nvSpPr>
        <p:spPr>
          <a:xfrm>
            <a:off x="0" y="221396"/>
            <a:ext cx="9144000" cy="905763"/>
          </a:xfrm>
        </p:spPr>
        <p:txBody>
          <a:bodyPr>
            <a:noAutofit/>
          </a:bodyPr>
          <a:lstStyle/>
          <a:p>
            <a:r>
              <a:rPr lang="en-US" sz="3400" dirty="0"/>
              <a:t>Probabilistic Estimation of Model Parameters</a:t>
            </a:r>
          </a:p>
        </p:txBody>
      </p:sp>
      <p:sp>
        <p:nvSpPr>
          <p:cNvPr id="4" name="Content Placeholder 2">
            <a:extLst>
              <a:ext uri="{FF2B5EF4-FFF2-40B4-BE49-F238E27FC236}">
                <a16:creationId xmlns:a16="http://schemas.microsoft.com/office/drawing/2014/main" id="{8E0FD5AB-24E3-6349-B60D-BC995017FA21}"/>
              </a:ext>
            </a:extLst>
          </p:cNvPr>
          <p:cNvSpPr>
            <a:spLocks noGrp="1"/>
          </p:cNvSpPr>
          <p:nvPr>
            <p:ph idx="1"/>
          </p:nvPr>
        </p:nvSpPr>
        <p:spPr>
          <a:xfrm>
            <a:off x="88502" y="1037405"/>
            <a:ext cx="9055498" cy="1935002"/>
          </a:xfrm>
        </p:spPr>
        <p:txBody>
          <a:bodyPr>
            <a:noAutofit/>
          </a:bodyPr>
          <a:lstStyle/>
          <a:p>
            <a:r>
              <a:rPr lang="en-US" sz="2000" dirty="0"/>
              <a:t>Previous example:</a:t>
            </a:r>
          </a:p>
          <a:p>
            <a:pPr lvl="1"/>
            <a:r>
              <a:rPr lang="en-US" sz="1800" dirty="0"/>
              <a:t>p(y = chair | x = photo) = 0.6</a:t>
            </a:r>
          </a:p>
          <a:p>
            <a:pPr lvl="1"/>
            <a:r>
              <a:rPr lang="en-US" sz="1800" dirty="0"/>
              <a:t>p(y = human | x = photo) = 0.3</a:t>
            </a:r>
          </a:p>
          <a:p>
            <a:pPr lvl="1"/>
            <a:r>
              <a:rPr lang="en-US" sz="1800" dirty="0"/>
              <a:t>p(y = cat | x = photo) = 0.1</a:t>
            </a:r>
          </a:p>
          <a:p>
            <a:pPr lvl="1"/>
            <a:r>
              <a:rPr lang="en-US" sz="1800" dirty="0"/>
              <a:t>How can 0.6, 0.3 and 0.1 appear on right side, but not left side of “=“ sign?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75B3BCC-1EEE-E541-BD59-E73CF7243F75}"/>
                  </a:ext>
                </a:extLst>
              </p:cNvPr>
              <p:cNvSpPr txBox="1">
                <a:spLocks/>
              </p:cNvSpPr>
              <p:nvPr/>
            </p:nvSpPr>
            <p:spPr>
              <a:xfrm>
                <a:off x="88502" y="2689781"/>
                <a:ext cx="9055498" cy="36943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We should technically include 𝛉 = </a:t>
                </a:r>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.6</m:t>
                              </m:r>
                            </m:e>
                          </m:mr>
                          <m:mr>
                            <m:e>
                              <m:r>
                                <a:rPr lang="en-US" sz="1600" i="1">
                                  <a:latin typeface="Cambria Math" panose="02040503050406030204" pitchFamily="18" charset="0"/>
                                </a:rPr>
                                <m:t>0.3</m:t>
                              </m:r>
                            </m:e>
                          </m:mr>
                          <m:mr>
                            <m:e>
                              <m:r>
                                <a:rPr lang="en-US" sz="1600" i="1">
                                  <a:latin typeface="Cambria Math" panose="02040503050406030204" pitchFamily="18" charset="0"/>
                                </a:rPr>
                                <m:t>0.1</m:t>
                              </m:r>
                            </m:e>
                          </m:mr>
                        </m:m>
                      </m:e>
                    </m:d>
                  </m:oMath>
                </a14:m>
                <a:r>
                  <a:rPr lang="en-US" sz="2000" dirty="0"/>
                  <a:t> as variable on left hand side  </a:t>
                </a:r>
              </a:p>
              <a:p>
                <a:pPr lvl="1"/>
                <a:r>
                  <a:rPr lang="en-US" sz="1800" dirty="0"/>
                  <a:t>p(y = chair | x = photo, 𝛉) = 𝛉</a:t>
                </a:r>
                <a:r>
                  <a:rPr lang="en-US" sz="1800" baseline="-25000" dirty="0"/>
                  <a:t>1</a:t>
                </a:r>
                <a:r>
                  <a:rPr lang="en-US" sz="1800" dirty="0"/>
                  <a:t> = 0.6</a:t>
                </a:r>
              </a:p>
              <a:p>
                <a:pPr lvl="1"/>
                <a:r>
                  <a:rPr lang="en-US" sz="1800" dirty="0"/>
                  <a:t>p(y = human | x = photo, 𝛉) = 𝛉</a:t>
                </a:r>
                <a:r>
                  <a:rPr lang="en-US" sz="1800" baseline="-25000" dirty="0"/>
                  <a:t>2</a:t>
                </a:r>
                <a:r>
                  <a:rPr lang="en-US" sz="1800" dirty="0"/>
                  <a:t> = 0.3</a:t>
                </a:r>
              </a:p>
              <a:p>
                <a:pPr lvl="1"/>
                <a:endParaRPr lang="en-US" sz="1800" dirty="0"/>
              </a:p>
            </p:txBody>
          </p:sp>
        </mc:Choice>
        <mc:Fallback xmlns="">
          <p:sp>
            <p:nvSpPr>
              <p:cNvPr id="5" name="Content Placeholder 2">
                <a:extLst>
                  <a:ext uri="{FF2B5EF4-FFF2-40B4-BE49-F238E27FC236}">
                    <a16:creationId xmlns:a16="http://schemas.microsoft.com/office/drawing/2014/main" id="{A75B3BCC-1EEE-E541-BD59-E73CF7243F75}"/>
                  </a:ext>
                </a:extLst>
              </p:cNvPr>
              <p:cNvSpPr txBox="1">
                <a:spLocks noRot="1" noChangeAspect="1" noMove="1" noResize="1" noEditPoints="1" noAdjustHandles="1" noChangeArrowheads="1" noChangeShapeType="1" noTextEdit="1"/>
              </p:cNvSpPr>
              <p:nvPr/>
            </p:nvSpPr>
            <p:spPr>
              <a:xfrm>
                <a:off x="88502" y="2689781"/>
                <a:ext cx="9055498" cy="3694399"/>
              </a:xfrm>
              <a:prstGeom prst="rect">
                <a:avLst/>
              </a:prstGeom>
              <a:blipFill>
                <a:blip r:embed="rId3"/>
                <a:stretch>
                  <a:fillRect l="-560"/>
                </a:stretch>
              </a:blipFill>
            </p:spPr>
            <p:txBody>
              <a:bodyPr/>
              <a:lstStyle/>
              <a:p>
                <a:r>
                  <a:rPr lang="en-US">
                    <a:noFill/>
                  </a:rPr>
                  <a:t> </a:t>
                </a:r>
              </a:p>
            </p:txBody>
          </p:sp>
        </mc:Fallback>
      </mc:AlternateContent>
    </p:spTree>
    <p:extLst>
      <p:ext uri="{BB962C8B-B14F-4D97-AF65-F5344CB8AC3E}">
        <p14:creationId xmlns:p14="http://schemas.microsoft.com/office/powerpoint/2010/main" val="1828510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DA05-7A9D-0545-B29F-4FA500D98916}"/>
              </a:ext>
            </a:extLst>
          </p:cNvPr>
          <p:cNvSpPr>
            <a:spLocks noGrp="1"/>
          </p:cNvSpPr>
          <p:nvPr>
            <p:ph type="title"/>
          </p:nvPr>
        </p:nvSpPr>
        <p:spPr>
          <a:xfrm>
            <a:off x="0" y="221396"/>
            <a:ext cx="9144000" cy="905763"/>
          </a:xfrm>
        </p:spPr>
        <p:txBody>
          <a:bodyPr>
            <a:noAutofit/>
          </a:bodyPr>
          <a:lstStyle/>
          <a:p>
            <a:r>
              <a:rPr lang="en-US" sz="3400" dirty="0"/>
              <a:t>Probabilistic Estimation of Model Parameters</a:t>
            </a:r>
          </a:p>
        </p:txBody>
      </p:sp>
      <p:sp>
        <p:nvSpPr>
          <p:cNvPr id="4" name="Content Placeholder 2">
            <a:extLst>
              <a:ext uri="{FF2B5EF4-FFF2-40B4-BE49-F238E27FC236}">
                <a16:creationId xmlns:a16="http://schemas.microsoft.com/office/drawing/2014/main" id="{8E0FD5AB-24E3-6349-B60D-BC995017FA21}"/>
              </a:ext>
            </a:extLst>
          </p:cNvPr>
          <p:cNvSpPr>
            <a:spLocks noGrp="1"/>
          </p:cNvSpPr>
          <p:nvPr>
            <p:ph idx="1"/>
          </p:nvPr>
        </p:nvSpPr>
        <p:spPr>
          <a:xfrm>
            <a:off x="88502" y="1037405"/>
            <a:ext cx="9055498" cy="1935002"/>
          </a:xfrm>
        </p:spPr>
        <p:txBody>
          <a:bodyPr>
            <a:noAutofit/>
          </a:bodyPr>
          <a:lstStyle/>
          <a:p>
            <a:r>
              <a:rPr lang="en-US" sz="2000" dirty="0"/>
              <a:t>Previous example:</a:t>
            </a:r>
          </a:p>
          <a:p>
            <a:pPr lvl="1"/>
            <a:r>
              <a:rPr lang="en-US" sz="1800" dirty="0"/>
              <a:t>p(y = chair | x = photo) = 0.6</a:t>
            </a:r>
          </a:p>
          <a:p>
            <a:pPr lvl="1"/>
            <a:r>
              <a:rPr lang="en-US" sz="1800" dirty="0"/>
              <a:t>p(y = human | x = photo) = 0.3</a:t>
            </a:r>
          </a:p>
          <a:p>
            <a:pPr lvl="1"/>
            <a:r>
              <a:rPr lang="en-US" sz="1800" dirty="0"/>
              <a:t>p(y = cat | x = photo) = 0.1</a:t>
            </a:r>
          </a:p>
          <a:p>
            <a:pPr lvl="1"/>
            <a:r>
              <a:rPr lang="en-US" sz="1800" dirty="0"/>
              <a:t>How can 0.6, 0.3 and 0.1 appear on right side, but not left side of “=“ sign?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75B3BCC-1EEE-E541-BD59-E73CF7243F75}"/>
                  </a:ext>
                </a:extLst>
              </p:cNvPr>
              <p:cNvSpPr txBox="1">
                <a:spLocks/>
              </p:cNvSpPr>
              <p:nvPr/>
            </p:nvSpPr>
            <p:spPr>
              <a:xfrm>
                <a:off x="88502" y="2689781"/>
                <a:ext cx="9055498" cy="36943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We should technically include 𝛉 = </a:t>
                </a:r>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.6</m:t>
                              </m:r>
                            </m:e>
                          </m:mr>
                          <m:mr>
                            <m:e>
                              <m:r>
                                <a:rPr lang="en-US" sz="1600" i="1">
                                  <a:latin typeface="Cambria Math" panose="02040503050406030204" pitchFamily="18" charset="0"/>
                                </a:rPr>
                                <m:t>0.3</m:t>
                              </m:r>
                            </m:e>
                          </m:mr>
                          <m:mr>
                            <m:e>
                              <m:r>
                                <a:rPr lang="en-US" sz="1600" i="1">
                                  <a:latin typeface="Cambria Math" panose="02040503050406030204" pitchFamily="18" charset="0"/>
                                </a:rPr>
                                <m:t>0.1</m:t>
                              </m:r>
                            </m:e>
                          </m:mr>
                        </m:m>
                      </m:e>
                    </m:d>
                  </m:oMath>
                </a14:m>
                <a:r>
                  <a:rPr lang="en-US" sz="2000" dirty="0"/>
                  <a:t> as variable on left hand side  </a:t>
                </a:r>
              </a:p>
              <a:p>
                <a:pPr lvl="1"/>
                <a:r>
                  <a:rPr lang="en-US" sz="1800" dirty="0"/>
                  <a:t>p(y = chair | x = photo, 𝛉) = 𝛉</a:t>
                </a:r>
                <a:r>
                  <a:rPr lang="en-US" sz="1800" baseline="-25000" dirty="0"/>
                  <a:t>1</a:t>
                </a:r>
                <a:r>
                  <a:rPr lang="en-US" sz="1800" dirty="0"/>
                  <a:t> = 0.6</a:t>
                </a:r>
              </a:p>
              <a:p>
                <a:pPr lvl="1"/>
                <a:r>
                  <a:rPr lang="en-US" sz="1800" dirty="0"/>
                  <a:t>p(y = human | x = photo, 𝛉) = 𝛉</a:t>
                </a:r>
                <a:r>
                  <a:rPr lang="en-US" sz="1800" baseline="-25000" dirty="0"/>
                  <a:t>2</a:t>
                </a:r>
                <a:r>
                  <a:rPr lang="en-US" sz="1800" dirty="0"/>
                  <a:t> = 0.3</a:t>
                </a:r>
              </a:p>
              <a:p>
                <a:pPr lvl="1"/>
                <a:r>
                  <a:rPr lang="en-US" sz="1800" dirty="0"/>
                  <a:t>p(y = cat | x = photo, 𝛉) = 𝛉</a:t>
                </a:r>
                <a:r>
                  <a:rPr lang="en-US" sz="1800" baseline="-25000" dirty="0"/>
                  <a:t>3</a:t>
                </a:r>
                <a:r>
                  <a:rPr lang="en-US" sz="1800" dirty="0"/>
                  <a:t> = 0.1</a:t>
                </a:r>
              </a:p>
              <a:p>
                <a:pPr lvl="1"/>
                <a:endParaRPr lang="en-US" sz="1800" dirty="0"/>
              </a:p>
            </p:txBody>
          </p:sp>
        </mc:Choice>
        <mc:Fallback xmlns="">
          <p:sp>
            <p:nvSpPr>
              <p:cNvPr id="5" name="Content Placeholder 2">
                <a:extLst>
                  <a:ext uri="{FF2B5EF4-FFF2-40B4-BE49-F238E27FC236}">
                    <a16:creationId xmlns:a16="http://schemas.microsoft.com/office/drawing/2014/main" id="{A75B3BCC-1EEE-E541-BD59-E73CF7243F75}"/>
                  </a:ext>
                </a:extLst>
              </p:cNvPr>
              <p:cNvSpPr txBox="1">
                <a:spLocks noRot="1" noChangeAspect="1" noMove="1" noResize="1" noEditPoints="1" noAdjustHandles="1" noChangeArrowheads="1" noChangeShapeType="1" noTextEdit="1"/>
              </p:cNvSpPr>
              <p:nvPr/>
            </p:nvSpPr>
            <p:spPr>
              <a:xfrm>
                <a:off x="88502" y="2689781"/>
                <a:ext cx="9055498" cy="3694399"/>
              </a:xfrm>
              <a:prstGeom prst="rect">
                <a:avLst/>
              </a:prstGeom>
              <a:blipFill>
                <a:blip r:embed="rId3"/>
                <a:stretch>
                  <a:fillRect l="-560"/>
                </a:stretch>
              </a:blipFill>
            </p:spPr>
            <p:txBody>
              <a:bodyPr/>
              <a:lstStyle/>
              <a:p>
                <a:r>
                  <a:rPr lang="en-US">
                    <a:noFill/>
                  </a:rPr>
                  <a:t> </a:t>
                </a:r>
              </a:p>
            </p:txBody>
          </p:sp>
        </mc:Fallback>
      </mc:AlternateContent>
    </p:spTree>
    <p:extLst>
      <p:ext uri="{BB962C8B-B14F-4D97-AF65-F5344CB8AC3E}">
        <p14:creationId xmlns:p14="http://schemas.microsoft.com/office/powerpoint/2010/main" val="2327358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DA05-7A9D-0545-B29F-4FA500D98916}"/>
              </a:ext>
            </a:extLst>
          </p:cNvPr>
          <p:cNvSpPr>
            <a:spLocks noGrp="1"/>
          </p:cNvSpPr>
          <p:nvPr>
            <p:ph type="title"/>
          </p:nvPr>
        </p:nvSpPr>
        <p:spPr>
          <a:xfrm>
            <a:off x="0" y="221396"/>
            <a:ext cx="9144000" cy="905763"/>
          </a:xfrm>
        </p:spPr>
        <p:txBody>
          <a:bodyPr>
            <a:noAutofit/>
          </a:bodyPr>
          <a:lstStyle/>
          <a:p>
            <a:r>
              <a:rPr lang="en-US" sz="3400" dirty="0"/>
              <a:t>Probabilistic Estimation of Model Parameters</a:t>
            </a:r>
          </a:p>
        </p:txBody>
      </p:sp>
      <p:sp>
        <p:nvSpPr>
          <p:cNvPr id="4" name="Content Placeholder 2">
            <a:extLst>
              <a:ext uri="{FF2B5EF4-FFF2-40B4-BE49-F238E27FC236}">
                <a16:creationId xmlns:a16="http://schemas.microsoft.com/office/drawing/2014/main" id="{8E0FD5AB-24E3-6349-B60D-BC995017FA21}"/>
              </a:ext>
            </a:extLst>
          </p:cNvPr>
          <p:cNvSpPr>
            <a:spLocks noGrp="1"/>
          </p:cNvSpPr>
          <p:nvPr>
            <p:ph idx="1"/>
          </p:nvPr>
        </p:nvSpPr>
        <p:spPr>
          <a:xfrm>
            <a:off x="88502" y="1037405"/>
            <a:ext cx="9055498" cy="1935002"/>
          </a:xfrm>
        </p:spPr>
        <p:txBody>
          <a:bodyPr>
            <a:noAutofit/>
          </a:bodyPr>
          <a:lstStyle/>
          <a:p>
            <a:r>
              <a:rPr lang="en-US" sz="2000" dirty="0"/>
              <a:t>Previous example:</a:t>
            </a:r>
          </a:p>
          <a:p>
            <a:pPr lvl="1"/>
            <a:r>
              <a:rPr lang="en-US" sz="1800" dirty="0"/>
              <a:t>p(y = chair | x = photo) = 0.6</a:t>
            </a:r>
          </a:p>
          <a:p>
            <a:pPr lvl="1"/>
            <a:r>
              <a:rPr lang="en-US" sz="1800" dirty="0"/>
              <a:t>p(y = human | x = photo) = 0.3</a:t>
            </a:r>
          </a:p>
          <a:p>
            <a:pPr lvl="1"/>
            <a:r>
              <a:rPr lang="en-US" sz="1800" dirty="0"/>
              <a:t>p(y = cat | x = photo) = 0.1</a:t>
            </a:r>
          </a:p>
          <a:p>
            <a:pPr lvl="1"/>
            <a:r>
              <a:rPr lang="en-US" sz="1800" dirty="0"/>
              <a:t>How can 0.6, 0.3 and 0.1 appear on right side, but not left side of “=“ sign?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75B3BCC-1EEE-E541-BD59-E73CF7243F75}"/>
                  </a:ext>
                </a:extLst>
              </p:cNvPr>
              <p:cNvSpPr txBox="1">
                <a:spLocks/>
              </p:cNvSpPr>
              <p:nvPr/>
            </p:nvSpPr>
            <p:spPr>
              <a:xfrm>
                <a:off x="88502" y="2689781"/>
                <a:ext cx="9055498" cy="36943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We should technically include 𝛉 = </a:t>
                </a:r>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.6</m:t>
                              </m:r>
                            </m:e>
                          </m:mr>
                          <m:mr>
                            <m:e>
                              <m:r>
                                <a:rPr lang="en-US" sz="1600" i="1">
                                  <a:latin typeface="Cambria Math" panose="02040503050406030204" pitchFamily="18" charset="0"/>
                                </a:rPr>
                                <m:t>0.3</m:t>
                              </m:r>
                            </m:e>
                          </m:mr>
                          <m:mr>
                            <m:e>
                              <m:r>
                                <a:rPr lang="en-US" sz="1600" i="1">
                                  <a:latin typeface="Cambria Math" panose="02040503050406030204" pitchFamily="18" charset="0"/>
                                </a:rPr>
                                <m:t>0.1</m:t>
                              </m:r>
                            </m:e>
                          </m:mr>
                        </m:m>
                      </m:e>
                    </m:d>
                  </m:oMath>
                </a14:m>
                <a:r>
                  <a:rPr lang="en-US" sz="2000" dirty="0"/>
                  <a:t> as variable on left hand side  </a:t>
                </a:r>
              </a:p>
              <a:p>
                <a:pPr lvl="1"/>
                <a:r>
                  <a:rPr lang="en-US" sz="1800" dirty="0"/>
                  <a:t>p(y = chair | x = photo, 𝛉) = 𝛉</a:t>
                </a:r>
                <a:r>
                  <a:rPr lang="en-US" sz="1800" baseline="-25000" dirty="0"/>
                  <a:t>1</a:t>
                </a:r>
                <a:r>
                  <a:rPr lang="en-US" sz="1800" dirty="0"/>
                  <a:t> = 0.6</a:t>
                </a:r>
              </a:p>
              <a:p>
                <a:pPr lvl="1"/>
                <a:r>
                  <a:rPr lang="en-US" sz="1800" dirty="0"/>
                  <a:t>p(y = human | x = photo, 𝛉) = 𝛉</a:t>
                </a:r>
                <a:r>
                  <a:rPr lang="en-US" sz="1800" baseline="-25000" dirty="0"/>
                  <a:t>2</a:t>
                </a:r>
                <a:r>
                  <a:rPr lang="en-US" sz="1800" dirty="0"/>
                  <a:t> = 0.3</a:t>
                </a:r>
              </a:p>
              <a:p>
                <a:pPr lvl="1"/>
                <a:r>
                  <a:rPr lang="en-US" sz="1800" dirty="0"/>
                  <a:t>p(y = cat | x = photo, 𝛉) = 𝛉</a:t>
                </a:r>
                <a:r>
                  <a:rPr lang="en-US" sz="1800" baseline="-25000" dirty="0"/>
                  <a:t>3</a:t>
                </a:r>
                <a:r>
                  <a:rPr lang="en-US" sz="1800" dirty="0"/>
                  <a:t> = 0.1</a:t>
                </a:r>
              </a:p>
              <a:p>
                <a:pPr lvl="1"/>
                <a:r>
                  <a:rPr lang="en-US" sz="1800" dirty="0"/>
                  <a:t>In this example, posterior distribution is categorical distribution with parameter 𝛉</a:t>
                </a:r>
              </a:p>
              <a:p>
                <a:pPr lvl="1"/>
                <a:endParaRPr lang="en-US" sz="1800" dirty="0"/>
              </a:p>
            </p:txBody>
          </p:sp>
        </mc:Choice>
        <mc:Fallback xmlns="">
          <p:sp>
            <p:nvSpPr>
              <p:cNvPr id="5" name="Content Placeholder 2">
                <a:extLst>
                  <a:ext uri="{FF2B5EF4-FFF2-40B4-BE49-F238E27FC236}">
                    <a16:creationId xmlns:a16="http://schemas.microsoft.com/office/drawing/2014/main" id="{A75B3BCC-1EEE-E541-BD59-E73CF7243F75}"/>
                  </a:ext>
                </a:extLst>
              </p:cNvPr>
              <p:cNvSpPr txBox="1">
                <a:spLocks noRot="1" noChangeAspect="1" noMove="1" noResize="1" noEditPoints="1" noAdjustHandles="1" noChangeArrowheads="1" noChangeShapeType="1" noTextEdit="1"/>
              </p:cNvSpPr>
              <p:nvPr/>
            </p:nvSpPr>
            <p:spPr>
              <a:xfrm>
                <a:off x="88502" y="2689781"/>
                <a:ext cx="9055498" cy="3694399"/>
              </a:xfrm>
              <a:prstGeom prst="rect">
                <a:avLst/>
              </a:prstGeom>
              <a:blipFill>
                <a:blip r:embed="rId3"/>
                <a:stretch>
                  <a:fillRect l="-560"/>
                </a:stretch>
              </a:blipFill>
            </p:spPr>
            <p:txBody>
              <a:bodyPr/>
              <a:lstStyle/>
              <a:p>
                <a:r>
                  <a:rPr lang="en-US">
                    <a:noFill/>
                  </a:rPr>
                  <a:t> </a:t>
                </a:r>
              </a:p>
            </p:txBody>
          </p:sp>
        </mc:Fallback>
      </mc:AlternateContent>
    </p:spTree>
    <p:extLst>
      <p:ext uri="{BB962C8B-B14F-4D97-AF65-F5344CB8AC3E}">
        <p14:creationId xmlns:p14="http://schemas.microsoft.com/office/powerpoint/2010/main" val="3022117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DA05-7A9D-0545-B29F-4FA500D98916}"/>
              </a:ext>
            </a:extLst>
          </p:cNvPr>
          <p:cNvSpPr>
            <a:spLocks noGrp="1"/>
          </p:cNvSpPr>
          <p:nvPr>
            <p:ph type="title"/>
          </p:nvPr>
        </p:nvSpPr>
        <p:spPr>
          <a:xfrm>
            <a:off x="0" y="221396"/>
            <a:ext cx="9144000" cy="905763"/>
          </a:xfrm>
        </p:spPr>
        <p:txBody>
          <a:bodyPr>
            <a:noAutofit/>
          </a:bodyPr>
          <a:lstStyle/>
          <a:p>
            <a:r>
              <a:rPr lang="en-US" sz="3400" dirty="0"/>
              <a:t>Probabilistic Estimation of Model Parameters</a:t>
            </a:r>
          </a:p>
        </p:txBody>
      </p:sp>
      <p:sp>
        <p:nvSpPr>
          <p:cNvPr id="4" name="Content Placeholder 2">
            <a:extLst>
              <a:ext uri="{FF2B5EF4-FFF2-40B4-BE49-F238E27FC236}">
                <a16:creationId xmlns:a16="http://schemas.microsoft.com/office/drawing/2014/main" id="{8E0FD5AB-24E3-6349-B60D-BC995017FA21}"/>
              </a:ext>
            </a:extLst>
          </p:cNvPr>
          <p:cNvSpPr>
            <a:spLocks noGrp="1"/>
          </p:cNvSpPr>
          <p:nvPr>
            <p:ph idx="1"/>
          </p:nvPr>
        </p:nvSpPr>
        <p:spPr>
          <a:xfrm>
            <a:off x="88502" y="1037405"/>
            <a:ext cx="9055498" cy="1935002"/>
          </a:xfrm>
        </p:spPr>
        <p:txBody>
          <a:bodyPr>
            <a:noAutofit/>
          </a:bodyPr>
          <a:lstStyle/>
          <a:p>
            <a:r>
              <a:rPr lang="en-US" sz="2000" dirty="0"/>
              <a:t>Previous example:</a:t>
            </a:r>
          </a:p>
          <a:p>
            <a:pPr lvl="1"/>
            <a:r>
              <a:rPr lang="en-US" sz="1800" dirty="0"/>
              <a:t>p(y = chair | x = photo) = 0.6</a:t>
            </a:r>
          </a:p>
          <a:p>
            <a:pPr lvl="1"/>
            <a:r>
              <a:rPr lang="en-US" sz="1800" dirty="0"/>
              <a:t>p(y = human | x = photo) = 0.3</a:t>
            </a:r>
          </a:p>
          <a:p>
            <a:pPr lvl="1"/>
            <a:r>
              <a:rPr lang="en-US" sz="1800" dirty="0"/>
              <a:t>p(y = cat | x = photo) = 0.1</a:t>
            </a:r>
          </a:p>
          <a:p>
            <a:pPr lvl="1"/>
            <a:r>
              <a:rPr lang="en-US" sz="1800" dirty="0"/>
              <a:t>How can 0.6, 0.3 and 0.1 appear on right side, but not left side of “=“ sign?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75B3BCC-1EEE-E541-BD59-E73CF7243F75}"/>
                  </a:ext>
                </a:extLst>
              </p:cNvPr>
              <p:cNvSpPr txBox="1">
                <a:spLocks/>
              </p:cNvSpPr>
              <p:nvPr/>
            </p:nvSpPr>
            <p:spPr>
              <a:xfrm>
                <a:off x="88502" y="2689781"/>
                <a:ext cx="9055498" cy="36943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We should technically include 𝛉 = </a:t>
                </a:r>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.6</m:t>
                              </m:r>
                            </m:e>
                          </m:mr>
                          <m:mr>
                            <m:e>
                              <m:r>
                                <a:rPr lang="en-US" sz="1600" i="1">
                                  <a:latin typeface="Cambria Math" panose="02040503050406030204" pitchFamily="18" charset="0"/>
                                </a:rPr>
                                <m:t>0.3</m:t>
                              </m:r>
                            </m:e>
                          </m:mr>
                          <m:mr>
                            <m:e>
                              <m:r>
                                <a:rPr lang="en-US" sz="1600" i="1">
                                  <a:latin typeface="Cambria Math" panose="02040503050406030204" pitchFamily="18" charset="0"/>
                                </a:rPr>
                                <m:t>0.1</m:t>
                              </m:r>
                            </m:e>
                          </m:mr>
                        </m:m>
                      </m:e>
                    </m:d>
                  </m:oMath>
                </a14:m>
                <a:r>
                  <a:rPr lang="en-US" sz="2000" dirty="0"/>
                  <a:t> as variable on left hand side  </a:t>
                </a:r>
              </a:p>
              <a:p>
                <a:pPr lvl="1"/>
                <a:r>
                  <a:rPr lang="en-US" sz="1800" dirty="0"/>
                  <a:t>p(y = chair | x = photo, 𝛉) = 𝛉</a:t>
                </a:r>
                <a:r>
                  <a:rPr lang="en-US" sz="1800" baseline="-25000" dirty="0"/>
                  <a:t>1</a:t>
                </a:r>
                <a:r>
                  <a:rPr lang="en-US" sz="1800" dirty="0"/>
                  <a:t> = 0.6</a:t>
                </a:r>
              </a:p>
              <a:p>
                <a:pPr lvl="1"/>
                <a:r>
                  <a:rPr lang="en-US" sz="1800" dirty="0"/>
                  <a:t>p(y = human | x = photo, 𝛉) = 𝛉</a:t>
                </a:r>
                <a:r>
                  <a:rPr lang="en-US" sz="1800" baseline="-25000" dirty="0"/>
                  <a:t>2</a:t>
                </a:r>
                <a:r>
                  <a:rPr lang="en-US" sz="1800" dirty="0"/>
                  <a:t> = 0.3</a:t>
                </a:r>
              </a:p>
              <a:p>
                <a:pPr lvl="1"/>
                <a:r>
                  <a:rPr lang="en-US" sz="1800" dirty="0"/>
                  <a:t>p(y = cat | x = photo, 𝛉) = 𝛉</a:t>
                </a:r>
                <a:r>
                  <a:rPr lang="en-US" sz="1800" baseline="-25000" dirty="0"/>
                  <a:t>3</a:t>
                </a:r>
                <a:r>
                  <a:rPr lang="en-US" sz="1800" dirty="0"/>
                  <a:t> = 0.1</a:t>
                </a:r>
              </a:p>
              <a:p>
                <a:pPr lvl="1"/>
                <a:r>
                  <a:rPr lang="en-US" sz="1800" dirty="0"/>
                  <a:t>In this example, posterior distribution is categorical distribution with parameter 𝛉</a:t>
                </a:r>
              </a:p>
              <a:p>
                <a:r>
                  <a:rPr lang="en-US" sz="2000" dirty="0"/>
                  <a:t>In general, 𝛉 needs to be learned from the training set for both generative models p(x, y | 𝛉) &amp; discriminative models p(y | x, 𝛉)</a:t>
                </a:r>
              </a:p>
              <a:p>
                <a:pPr lvl="1"/>
                <a:endParaRPr lang="en-US" sz="1800" dirty="0"/>
              </a:p>
            </p:txBody>
          </p:sp>
        </mc:Choice>
        <mc:Fallback xmlns="">
          <p:sp>
            <p:nvSpPr>
              <p:cNvPr id="5" name="Content Placeholder 2">
                <a:extLst>
                  <a:ext uri="{FF2B5EF4-FFF2-40B4-BE49-F238E27FC236}">
                    <a16:creationId xmlns:a16="http://schemas.microsoft.com/office/drawing/2014/main" id="{A75B3BCC-1EEE-E541-BD59-E73CF7243F75}"/>
                  </a:ext>
                </a:extLst>
              </p:cNvPr>
              <p:cNvSpPr txBox="1">
                <a:spLocks noRot="1" noChangeAspect="1" noMove="1" noResize="1" noEditPoints="1" noAdjustHandles="1" noChangeArrowheads="1" noChangeShapeType="1" noTextEdit="1"/>
              </p:cNvSpPr>
              <p:nvPr/>
            </p:nvSpPr>
            <p:spPr>
              <a:xfrm>
                <a:off x="88502" y="2689781"/>
                <a:ext cx="9055498" cy="3694399"/>
              </a:xfrm>
              <a:prstGeom prst="rect">
                <a:avLst/>
              </a:prstGeom>
              <a:blipFill>
                <a:blip r:embed="rId3"/>
                <a:stretch>
                  <a:fillRect l="-560" r="-280"/>
                </a:stretch>
              </a:blipFill>
            </p:spPr>
            <p:txBody>
              <a:bodyPr/>
              <a:lstStyle/>
              <a:p>
                <a:r>
                  <a:rPr lang="en-US">
                    <a:noFill/>
                  </a:rPr>
                  <a:t> </a:t>
                </a:r>
              </a:p>
            </p:txBody>
          </p:sp>
        </mc:Fallback>
      </mc:AlternateContent>
    </p:spTree>
    <p:extLst>
      <p:ext uri="{BB962C8B-B14F-4D97-AF65-F5344CB8AC3E}">
        <p14:creationId xmlns:p14="http://schemas.microsoft.com/office/powerpoint/2010/main" val="4196190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DA05-7A9D-0545-B29F-4FA500D98916}"/>
              </a:ext>
            </a:extLst>
          </p:cNvPr>
          <p:cNvSpPr>
            <a:spLocks noGrp="1"/>
          </p:cNvSpPr>
          <p:nvPr>
            <p:ph type="title"/>
          </p:nvPr>
        </p:nvSpPr>
        <p:spPr>
          <a:xfrm>
            <a:off x="0" y="221396"/>
            <a:ext cx="9144000" cy="905763"/>
          </a:xfrm>
        </p:spPr>
        <p:txBody>
          <a:bodyPr>
            <a:noAutofit/>
          </a:bodyPr>
          <a:lstStyle/>
          <a:p>
            <a:r>
              <a:rPr lang="en-US" sz="3400" dirty="0"/>
              <a:t>Probabilistic Estimation of Model Parameters</a:t>
            </a:r>
          </a:p>
        </p:txBody>
      </p:sp>
      <p:sp>
        <p:nvSpPr>
          <p:cNvPr id="4" name="Content Placeholder 2">
            <a:extLst>
              <a:ext uri="{FF2B5EF4-FFF2-40B4-BE49-F238E27FC236}">
                <a16:creationId xmlns:a16="http://schemas.microsoft.com/office/drawing/2014/main" id="{8E0FD5AB-24E3-6349-B60D-BC995017FA21}"/>
              </a:ext>
            </a:extLst>
          </p:cNvPr>
          <p:cNvSpPr>
            <a:spLocks noGrp="1"/>
          </p:cNvSpPr>
          <p:nvPr>
            <p:ph idx="1"/>
          </p:nvPr>
        </p:nvSpPr>
        <p:spPr>
          <a:xfrm>
            <a:off x="88502" y="1037405"/>
            <a:ext cx="9055498" cy="1935002"/>
          </a:xfrm>
        </p:spPr>
        <p:txBody>
          <a:bodyPr>
            <a:noAutofit/>
          </a:bodyPr>
          <a:lstStyle/>
          <a:p>
            <a:r>
              <a:rPr lang="en-US" sz="2000" dirty="0"/>
              <a:t>Previous example:</a:t>
            </a:r>
          </a:p>
          <a:p>
            <a:pPr lvl="1"/>
            <a:r>
              <a:rPr lang="en-US" sz="1800" dirty="0"/>
              <a:t>p(y = chair | x = photo) = 0.6</a:t>
            </a:r>
          </a:p>
          <a:p>
            <a:pPr lvl="1"/>
            <a:r>
              <a:rPr lang="en-US" sz="1800" dirty="0"/>
              <a:t>p(y = human | x = photo) = 0.3</a:t>
            </a:r>
          </a:p>
          <a:p>
            <a:pPr lvl="1"/>
            <a:r>
              <a:rPr lang="en-US" sz="1800" dirty="0"/>
              <a:t>p(y = cat | x = photo) = 0.1</a:t>
            </a:r>
          </a:p>
          <a:p>
            <a:pPr lvl="1"/>
            <a:r>
              <a:rPr lang="en-US" sz="1800" dirty="0"/>
              <a:t>How can 0.6, 0.3 and 0.1 appear on right side, but not left side of “=“ sign?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75B3BCC-1EEE-E541-BD59-E73CF7243F75}"/>
                  </a:ext>
                </a:extLst>
              </p:cNvPr>
              <p:cNvSpPr txBox="1">
                <a:spLocks/>
              </p:cNvSpPr>
              <p:nvPr/>
            </p:nvSpPr>
            <p:spPr>
              <a:xfrm>
                <a:off x="88502" y="2689781"/>
                <a:ext cx="9055498" cy="36943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We should technically include 𝛉 = </a:t>
                </a:r>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.6</m:t>
                              </m:r>
                            </m:e>
                          </m:mr>
                          <m:mr>
                            <m:e>
                              <m:r>
                                <a:rPr lang="en-US" sz="1600" i="1">
                                  <a:latin typeface="Cambria Math" panose="02040503050406030204" pitchFamily="18" charset="0"/>
                                </a:rPr>
                                <m:t>0.3</m:t>
                              </m:r>
                            </m:e>
                          </m:mr>
                          <m:mr>
                            <m:e>
                              <m:r>
                                <a:rPr lang="en-US" sz="1600" i="1">
                                  <a:latin typeface="Cambria Math" panose="02040503050406030204" pitchFamily="18" charset="0"/>
                                </a:rPr>
                                <m:t>0.1</m:t>
                              </m:r>
                            </m:e>
                          </m:mr>
                        </m:m>
                      </m:e>
                    </m:d>
                  </m:oMath>
                </a14:m>
                <a:r>
                  <a:rPr lang="en-US" sz="2000" dirty="0"/>
                  <a:t> as variable on left hand side  </a:t>
                </a:r>
              </a:p>
              <a:p>
                <a:pPr lvl="1"/>
                <a:r>
                  <a:rPr lang="en-US" sz="1800" dirty="0"/>
                  <a:t>p(y = chair | x = photo, 𝛉) = 𝛉</a:t>
                </a:r>
                <a:r>
                  <a:rPr lang="en-US" sz="1800" baseline="-25000" dirty="0"/>
                  <a:t>1</a:t>
                </a:r>
                <a:r>
                  <a:rPr lang="en-US" sz="1800" dirty="0"/>
                  <a:t> = 0.6</a:t>
                </a:r>
              </a:p>
              <a:p>
                <a:pPr lvl="1"/>
                <a:r>
                  <a:rPr lang="en-US" sz="1800" dirty="0"/>
                  <a:t>p(y = human | x = photo, 𝛉) = 𝛉</a:t>
                </a:r>
                <a:r>
                  <a:rPr lang="en-US" sz="1800" baseline="-25000" dirty="0"/>
                  <a:t>2</a:t>
                </a:r>
                <a:r>
                  <a:rPr lang="en-US" sz="1800" dirty="0"/>
                  <a:t> = 0.3</a:t>
                </a:r>
              </a:p>
              <a:p>
                <a:pPr lvl="1"/>
                <a:r>
                  <a:rPr lang="en-US" sz="1800" dirty="0"/>
                  <a:t>p(y = cat | x = photo, 𝛉) = 𝛉</a:t>
                </a:r>
                <a:r>
                  <a:rPr lang="en-US" sz="1800" baseline="-25000" dirty="0"/>
                  <a:t>3</a:t>
                </a:r>
                <a:r>
                  <a:rPr lang="en-US" sz="1800" dirty="0"/>
                  <a:t> = 0.1</a:t>
                </a:r>
              </a:p>
              <a:p>
                <a:pPr lvl="1"/>
                <a:r>
                  <a:rPr lang="en-US" sz="1800" dirty="0"/>
                  <a:t>In this example, posterior distribution is categorical distribution with parameter 𝛉</a:t>
                </a:r>
              </a:p>
              <a:p>
                <a:r>
                  <a:rPr lang="en-US" sz="2000" dirty="0"/>
                  <a:t>In general, 𝛉 needs to be learned from the training set for both generative models p(x, y | 𝛉) &amp; discriminative models p(y | x, 𝛉)</a:t>
                </a:r>
              </a:p>
              <a:p>
                <a:r>
                  <a:rPr lang="en-US" sz="2000" dirty="0"/>
                  <a:t>In first bullet point on this slide: y &amp; x are concrete things (photo, chair, human, cat), but ML/MAP can also be used to estimate ”abstract” quantities like 𝛉. In other words, </a:t>
                </a:r>
                <a:r>
                  <a:rPr lang="en-US" sz="2000" dirty="0">
                    <a:solidFill>
                      <a:srgbClr val="0000FF"/>
                    </a:solidFill>
                  </a:rPr>
                  <a:t>we can also treat parameters of probability distribution as random variables and estimate them using ML/MAP</a:t>
                </a:r>
              </a:p>
              <a:p>
                <a:pPr lvl="1"/>
                <a:endParaRPr lang="en-US" sz="1800" dirty="0"/>
              </a:p>
            </p:txBody>
          </p:sp>
        </mc:Choice>
        <mc:Fallback xmlns="">
          <p:sp>
            <p:nvSpPr>
              <p:cNvPr id="5" name="Content Placeholder 2">
                <a:extLst>
                  <a:ext uri="{FF2B5EF4-FFF2-40B4-BE49-F238E27FC236}">
                    <a16:creationId xmlns:a16="http://schemas.microsoft.com/office/drawing/2014/main" id="{A75B3BCC-1EEE-E541-BD59-E73CF7243F75}"/>
                  </a:ext>
                </a:extLst>
              </p:cNvPr>
              <p:cNvSpPr txBox="1">
                <a:spLocks noRot="1" noChangeAspect="1" noMove="1" noResize="1" noEditPoints="1" noAdjustHandles="1" noChangeArrowheads="1" noChangeShapeType="1" noTextEdit="1"/>
              </p:cNvSpPr>
              <p:nvPr/>
            </p:nvSpPr>
            <p:spPr>
              <a:xfrm>
                <a:off x="88502" y="2689781"/>
                <a:ext cx="9055498" cy="3694399"/>
              </a:xfrm>
              <a:prstGeom prst="rect">
                <a:avLst/>
              </a:prstGeom>
              <a:blipFill>
                <a:blip r:embed="rId3"/>
                <a:stretch>
                  <a:fillRect l="-560" r="-280" b="-10959"/>
                </a:stretch>
              </a:blipFill>
            </p:spPr>
            <p:txBody>
              <a:bodyPr/>
              <a:lstStyle/>
              <a:p>
                <a:r>
                  <a:rPr lang="en-US">
                    <a:noFill/>
                  </a:rPr>
                  <a:t> </a:t>
                </a:r>
              </a:p>
            </p:txBody>
          </p:sp>
        </mc:Fallback>
      </mc:AlternateContent>
    </p:spTree>
    <p:extLst>
      <p:ext uri="{BB962C8B-B14F-4D97-AF65-F5344CB8AC3E}">
        <p14:creationId xmlns:p14="http://schemas.microsoft.com/office/powerpoint/2010/main" val="2772753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58263"/>
            <a:ext cx="8229600" cy="1143000"/>
          </a:xfrm>
        </p:spPr>
        <p:txBody>
          <a:bodyPr>
            <a:normAutofit/>
          </a:bodyPr>
          <a:lstStyle/>
          <a:p>
            <a:r>
              <a:rPr lang="en-US" sz="3400" dirty="0"/>
              <a:t>Parameters of Probability Distribution can themselves be treated as random variables</a:t>
            </a:r>
          </a:p>
        </p:txBody>
      </p:sp>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116378" y="1384388"/>
            <a:ext cx="9027622" cy="5473612"/>
          </a:xfrm>
        </p:spPr>
        <p:txBody>
          <a:bodyPr>
            <a:noAutofit/>
          </a:bodyPr>
          <a:lstStyle/>
          <a:p>
            <a:r>
              <a:rPr lang="en-US" sz="2100" dirty="0"/>
              <a:t>Given training set D = {x</a:t>
            </a:r>
            <a:r>
              <a:rPr lang="en-US" sz="2100" baseline="-25000" dirty="0"/>
              <a:t>i</a:t>
            </a:r>
            <a:r>
              <a:rPr lang="en-US" sz="2100" dirty="0"/>
              <a:t>, </a:t>
            </a:r>
            <a:r>
              <a:rPr lang="en-US" sz="2100" dirty="0" err="1"/>
              <a:t>y</a:t>
            </a:r>
            <a:r>
              <a:rPr lang="en-US" sz="2100" baseline="-25000" dirty="0" err="1"/>
              <a:t>i</a:t>
            </a:r>
            <a:r>
              <a:rPr lang="en-US" sz="2100" dirty="0"/>
              <a:t>}</a:t>
            </a:r>
            <a:r>
              <a:rPr lang="en-US" sz="2100" baseline="-25000" dirty="0" err="1"/>
              <a:t>i</a:t>
            </a:r>
            <a:r>
              <a:rPr lang="en-US" sz="2100" baseline="-25000" dirty="0"/>
              <a:t>=1:N</a:t>
            </a:r>
            <a:r>
              <a:rPr lang="en-US" sz="2100" dirty="0"/>
              <a:t>, where x = feature, y = target label</a:t>
            </a:r>
          </a:p>
        </p:txBody>
      </p:sp>
    </p:spTree>
    <p:extLst>
      <p:ext uri="{BB962C8B-B14F-4D97-AF65-F5344CB8AC3E}">
        <p14:creationId xmlns:p14="http://schemas.microsoft.com/office/powerpoint/2010/main" val="739079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58263"/>
            <a:ext cx="8229600" cy="1143000"/>
          </a:xfrm>
        </p:spPr>
        <p:txBody>
          <a:bodyPr>
            <a:normAutofit/>
          </a:bodyPr>
          <a:lstStyle/>
          <a:p>
            <a:r>
              <a:rPr lang="en-US" sz="3400" dirty="0"/>
              <a:t>Parameters of Probability Distribution can themselves be treated as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116378" y="1384388"/>
                <a:ext cx="9027622" cy="5473612"/>
              </a:xfrm>
            </p:spPr>
            <p:txBody>
              <a:bodyPr>
                <a:noAutofit/>
              </a:bodyPr>
              <a:lstStyle/>
              <a:p>
                <a:r>
                  <a:rPr lang="en-US" sz="2100" dirty="0"/>
                  <a:t>Given training set D = {x</a:t>
                </a:r>
                <a:r>
                  <a:rPr lang="en-US" sz="2100" baseline="-25000" dirty="0"/>
                  <a:t>i</a:t>
                </a:r>
                <a:r>
                  <a:rPr lang="en-US" sz="2100" dirty="0"/>
                  <a:t>, </a:t>
                </a:r>
                <a:r>
                  <a:rPr lang="en-US" sz="2100" dirty="0" err="1"/>
                  <a:t>y</a:t>
                </a:r>
                <a:r>
                  <a:rPr lang="en-US" sz="2100" baseline="-25000" dirty="0" err="1"/>
                  <a:t>i</a:t>
                </a:r>
                <a:r>
                  <a:rPr lang="en-US" sz="2100" dirty="0"/>
                  <a:t>}</a:t>
                </a:r>
                <a:r>
                  <a:rPr lang="en-US" sz="2100" baseline="-25000" dirty="0" err="1"/>
                  <a:t>i</a:t>
                </a:r>
                <a:r>
                  <a:rPr lang="en-US" sz="2100" baseline="-25000" dirty="0"/>
                  <a:t>=1:N</a:t>
                </a:r>
                <a:r>
                  <a:rPr lang="en-US" sz="2100" dirty="0"/>
                  <a:t>, where x = feature, y = target label</a:t>
                </a:r>
              </a:p>
              <a:p>
                <a:r>
                  <a:rPr lang="en-US" sz="2100" dirty="0"/>
                  <a:t>Goal: learn parameters 𝛉 of generative model p(x, y | 𝛉) from D, so that given new test data x, can predict y using MAP estimate of posterior by plugging in estimate of 𝛉: </a:t>
                </a:r>
                <a14:m>
                  <m:oMath xmlns:m="http://schemas.openxmlformats.org/officeDocument/2006/math">
                    <m:r>
                      <a:rPr lang="en-US" sz="2100" i="1">
                        <a:latin typeface="Cambria Math" panose="02040503050406030204" pitchFamily="18" charset="0"/>
                      </a:rPr>
                      <m:t>𝑝</m:t>
                    </m:r>
                    <m:d>
                      <m:dPr>
                        <m:endChr m:val="|"/>
                        <m:ctrlPr>
                          <a:rPr lang="en-US" sz="2100" i="1">
                            <a:latin typeface="Cambria Math" panose="02040503050406030204" pitchFamily="18" charset="0"/>
                          </a:rPr>
                        </m:ctrlPr>
                      </m:dPr>
                      <m:e>
                        <m:r>
                          <a:rPr lang="en-US" sz="2100" i="1">
                            <a:latin typeface="Cambria Math" panose="02040503050406030204" pitchFamily="18" charset="0"/>
                          </a:rPr>
                          <m:t>𝑦</m:t>
                        </m:r>
                        <m:r>
                          <a:rPr lang="en-US" sz="2100" i="1">
                            <a:latin typeface="Cambria Math" panose="02040503050406030204" pitchFamily="18" charset="0"/>
                          </a:rPr>
                          <m:t> </m:t>
                        </m:r>
                      </m:e>
                    </m:d>
                    <m:r>
                      <a:rPr lang="en-US" sz="2100" i="1">
                        <a:latin typeface="Cambria Math" panose="02040503050406030204" pitchFamily="18" charset="0"/>
                      </a:rPr>
                      <m:t> </m:t>
                    </m:r>
                    <m:r>
                      <a:rPr lang="en-US" sz="2100" i="1">
                        <a:latin typeface="Cambria Math" panose="02040503050406030204" pitchFamily="18" charset="0"/>
                      </a:rPr>
                      <m:t>𝑥</m:t>
                    </m:r>
                    <m:r>
                      <a:rPr lang="en-US" sz="2100" b="0" i="1" smtClean="0">
                        <a:latin typeface="Cambria Math" panose="02040503050406030204" pitchFamily="18" charset="0"/>
                      </a:rPr>
                      <m:t>,</m:t>
                    </m:r>
                    <m:r>
                      <m:rPr>
                        <m:nor/>
                      </m:rPr>
                      <a:rPr lang="en-US" sz="2100" dirty="0"/>
                      <m:t>𝛉</m:t>
                    </m:r>
                    <m:r>
                      <a:rPr lang="en-US" sz="2100" b="0" i="1" smtClean="0">
                        <a:latin typeface="Cambria Math" panose="02040503050406030204" pitchFamily="18" charset="0"/>
                      </a:rPr>
                      <m:t>)</m:t>
                    </m:r>
                    <m:r>
                      <a:rPr lang="en-US" sz="2100" i="1">
                        <a:latin typeface="Cambria Math" panose="02040503050406030204" pitchFamily="18" charset="0"/>
                      </a:rPr>
                      <m:t>∝</m:t>
                    </m:r>
                    <m:r>
                      <a:rPr lang="en-US" sz="2100" b="0" i="1" smtClean="0">
                        <a:latin typeface="Cambria Math" panose="02040503050406030204" pitchFamily="18" charset="0"/>
                      </a:rPr>
                      <m:t>𝑝</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𝑥</m:t>
                        </m:r>
                        <m:r>
                          <a:rPr lang="en-US" sz="2100" b="0" i="1" smtClean="0">
                            <a:latin typeface="Cambria Math" panose="02040503050406030204" pitchFamily="18" charset="0"/>
                          </a:rPr>
                          <m:t>, </m:t>
                        </m:r>
                        <m:r>
                          <a:rPr lang="en-US" sz="2100" b="0" i="1" smtClean="0">
                            <a:latin typeface="Cambria Math" panose="02040503050406030204" pitchFamily="18" charset="0"/>
                          </a:rPr>
                          <m:t>𝑦</m:t>
                        </m:r>
                        <m:r>
                          <a:rPr lang="en-US" sz="2100" b="0" i="1" smtClean="0">
                            <a:latin typeface="Cambria Math" panose="02040503050406030204" pitchFamily="18" charset="0"/>
                          </a:rPr>
                          <m:t> | </m:t>
                        </m:r>
                        <m:r>
                          <m:rPr>
                            <m:nor/>
                          </m:rPr>
                          <a:rPr lang="en-US" sz="2100" dirty="0"/>
                          <m:t>𝛉</m:t>
                        </m:r>
                      </m:e>
                    </m:d>
                    <m:r>
                      <a:rPr lang="en-US" sz="2100" b="0" i="1" smtClean="0">
                        <a:latin typeface="Cambria Math" panose="02040503050406030204" pitchFamily="18" charset="0"/>
                      </a:rPr>
                      <m:t>=</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b="0" i="1" smtClean="0">
                            <a:latin typeface="Cambria Math" panose="02040503050406030204" pitchFamily="18" charset="0"/>
                          </a:rPr>
                          <m:t> </m:t>
                        </m:r>
                      </m:e>
                      <m:e>
                        <m:r>
                          <a:rPr lang="en-US" sz="2100" b="0" i="1" smtClean="0">
                            <a:latin typeface="Cambria Math" panose="02040503050406030204" pitchFamily="18" charset="0"/>
                          </a:rPr>
                          <m:t> </m:t>
                        </m:r>
                        <m:r>
                          <a:rPr lang="en-US" sz="2100" i="1">
                            <a:latin typeface="Cambria Math" panose="02040503050406030204" pitchFamily="18" charset="0"/>
                          </a:rPr>
                          <m:t>𝑦</m:t>
                        </m:r>
                        <m:r>
                          <a:rPr lang="en-US" sz="2100" b="0" i="1" smtClean="0">
                            <a:latin typeface="Cambria Math" panose="02040503050406030204" pitchFamily="18" charset="0"/>
                          </a:rPr>
                          <m:t>,</m:t>
                        </m:r>
                        <m:r>
                          <m:rPr>
                            <m:nor/>
                          </m:rPr>
                          <a:rPr lang="en-US" sz="2100" dirty="0"/>
                          <m:t>𝛉</m:t>
                        </m:r>
                      </m:e>
                    </m:d>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𝑦</m:t>
                        </m:r>
                        <m:r>
                          <a:rPr lang="en-US" sz="2100" b="0" i="1" smtClean="0">
                            <a:latin typeface="Cambria Math" panose="02040503050406030204" pitchFamily="18" charset="0"/>
                          </a:rPr>
                          <m:t> | </m:t>
                        </m:r>
                        <m:r>
                          <m:rPr>
                            <m:nor/>
                          </m:rPr>
                          <a:rPr lang="en-US" sz="2100" dirty="0"/>
                          <m:t>𝛉</m:t>
                        </m:r>
                      </m:e>
                    </m:d>
                  </m:oMath>
                </a14:m>
                <a:endParaRPr lang="en-US" sz="2100" dirty="0"/>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116378" y="1384388"/>
                <a:ext cx="9027622" cy="5473612"/>
              </a:xfrm>
              <a:blipFill>
                <a:blip r:embed="rId3"/>
                <a:stretch>
                  <a:fillRect l="-562" t="-463"/>
                </a:stretch>
              </a:blipFill>
            </p:spPr>
            <p:txBody>
              <a:bodyPr/>
              <a:lstStyle/>
              <a:p>
                <a:r>
                  <a:rPr lang="en-US">
                    <a:noFill/>
                  </a:rPr>
                  <a:t> </a:t>
                </a:r>
              </a:p>
            </p:txBody>
          </p:sp>
        </mc:Fallback>
      </mc:AlternateContent>
    </p:spTree>
    <p:extLst>
      <p:ext uri="{BB962C8B-B14F-4D97-AF65-F5344CB8AC3E}">
        <p14:creationId xmlns:p14="http://schemas.microsoft.com/office/powerpoint/2010/main" val="990738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58263"/>
            <a:ext cx="8229600" cy="1143000"/>
          </a:xfrm>
        </p:spPr>
        <p:txBody>
          <a:bodyPr>
            <a:normAutofit/>
          </a:bodyPr>
          <a:lstStyle/>
          <a:p>
            <a:r>
              <a:rPr lang="en-US" sz="3400" dirty="0"/>
              <a:t>Parameters of Probability Distribution can themselves be treated as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116378" y="1384388"/>
                <a:ext cx="9027622" cy="5473612"/>
              </a:xfrm>
            </p:spPr>
            <p:txBody>
              <a:bodyPr>
                <a:noAutofit/>
              </a:bodyPr>
              <a:lstStyle/>
              <a:p>
                <a:r>
                  <a:rPr lang="en-US" sz="2100" dirty="0"/>
                  <a:t>Given training set D = {x</a:t>
                </a:r>
                <a:r>
                  <a:rPr lang="en-US" sz="2100" baseline="-25000" dirty="0"/>
                  <a:t>i</a:t>
                </a:r>
                <a:r>
                  <a:rPr lang="en-US" sz="2100" dirty="0"/>
                  <a:t>, </a:t>
                </a:r>
                <a:r>
                  <a:rPr lang="en-US" sz="2100" dirty="0" err="1"/>
                  <a:t>y</a:t>
                </a:r>
                <a:r>
                  <a:rPr lang="en-US" sz="2100" baseline="-25000" dirty="0" err="1"/>
                  <a:t>i</a:t>
                </a:r>
                <a:r>
                  <a:rPr lang="en-US" sz="2100" dirty="0"/>
                  <a:t>}</a:t>
                </a:r>
                <a:r>
                  <a:rPr lang="en-US" sz="2100" baseline="-25000" dirty="0" err="1"/>
                  <a:t>i</a:t>
                </a:r>
                <a:r>
                  <a:rPr lang="en-US" sz="2100" baseline="-25000" dirty="0"/>
                  <a:t>=1:N</a:t>
                </a:r>
                <a:r>
                  <a:rPr lang="en-US" sz="2100" dirty="0"/>
                  <a:t>, where x = feature, y = target label</a:t>
                </a:r>
              </a:p>
              <a:p>
                <a:r>
                  <a:rPr lang="en-US" sz="2100" dirty="0"/>
                  <a:t>Goal: learn parameters 𝛉 of generative model p(x, y | 𝛉) from D, so that given new test data x, can predict y using MAP estimate of posterior by plugging in estimate of 𝛉: </a:t>
                </a:r>
                <a14:m>
                  <m:oMath xmlns:m="http://schemas.openxmlformats.org/officeDocument/2006/math">
                    <m:r>
                      <a:rPr lang="en-US" sz="2100" i="1">
                        <a:latin typeface="Cambria Math" panose="02040503050406030204" pitchFamily="18" charset="0"/>
                      </a:rPr>
                      <m:t>𝑝</m:t>
                    </m:r>
                    <m:d>
                      <m:dPr>
                        <m:endChr m:val="|"/>
                        <m:ctrlPr>
                          <a:rPr lang="en-US" sz="2100" i="1">
                            <a:latin typeface="Cambria Math" panose="02040503050406030204" pitchFamily="18" charset="0"/>
                          </a:rPr>
                        </m:ctrlPr>
                      </m:dPr>
                      <m:e>
                        <m:r>
                          <a:rPr lang="en-US" sz="2100" i="1">
                            <a:latin typeface="Cambria Math" panose="02040503050406030204" pitchFamily="18" charset="0"/>
                          </a:rPr>
                          <m:t>𝑦</m:t>
                        </m:r>
                        <m:r>
                          <a:rPr lang="en-US" sz="2100" i="1">
                            <a:latin typeface="Cambria Math" panose="02040503050406030204" pitchFamily="18" charset="0"/>
                          </a:rPr>
                          <m:t> </m:t>
                        </m:r>
                      </m:e>
                    </m:d>
                    <m:r>
                      <a:rPr lang="en-US" sz="2100"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m:t>
                    </m:r>
                    <m:r>
                      <m:rPr>
                        <m:nor/>
                      </m:rPr>
                      <a:rPr lang="en-US" sz="2100" dirty="0"/>
                      <m:t>𝛉</m:t>
                    </m:r>
                    <m:r>
                      <a:rPr lang="en-US" sz="2100" i="1">
                        <a:latin typeface="Cambria Math" panose="02040503050406030204" pitchFamily="18" charset="0"/>
                      </a:rPr>
                      <m:t>)∝</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rPr>
                          <m:t>𝑦</m:t>
                        </m:r>
                        <m:r>
                          <a:rPr lang="en-US" sz="2100" i="1">
                            <a:latin typeface="Cambria Math" panose="02040503050406030204" pitchFamily="18" charset="0"/>
                          </a:rPr>
                          <m:t> | </m:t>
                        </m:r>
                        <m:r>
                          <m:rPr>
                            <m:nor/>
                          </m:rPr>
                          <a:rPr lang="en-US" sz="2100" dirty="0"/>
                          <m:t>𝛉</m:t>
                        </m:r>
                      </m:e>
                    </m:d>
                    <m:r>
                      <a:rPr lang="en-US" sz="2100" i="1">
                        <a:latin typeface="Cambria Math" panose="02040503050406030204" pitchFamily="18" charset="0"/>
                      </a:rPr>
                      <m:t>=</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 </m:t>
                        </m:r>
                      </m:e>
                      <m:e>
                        <m:r>
                          <a:rPr lang="en-US" sz="2100" i="1">
                            <a:latin typeface="Cambria Math" panose="02040503050406030204" pitchFamily="18" charset="0"/>
                          </a:rPr>
                          <m:t> </m:t>
                        </m:r>
                        <m:r>
                          <a:rPr lang="en-US" sz="2100" i="1">
                            <a:latin typeface="Cambria Math" panose="02040503050406030204" pitchFamily="18" charset="0"/>
                          </a:rPr>
                          <m:t>𝑦</m:t>
                        </m:r>
                        <m:r>
                          <a:rPr lang="en-US" sz="2100" i="1">
                            <a:latin typeface="Cambria Math" panose="02040503050406030204" pitchFamily="18" charset="0"/>
                          </a:rPr>
                          <m:t>,</m:t>
                        </m:r>
                        <m:r>
                          <m:rPr>
                            <m:nor/>
                          </m:rPr>
                          <a:rPr lang="en-US" sz="2100" dirty="0"/>
                          <m:t>𝛉</m:t>
                        </m:r>
                      </m:e>
                    </m:d>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𝑦</m:t>
                        </m:r>
                        <m:r>
                          <a:rPr lang="en-US" sz="2100" i="1">
                            <a:latin typeface="Cambria Math" panose="02040503050406030204" pitchFamily="18" charset="0"/>
                          </a:rPr>
                          <m:t> | </m:t>
                        </m:r>
                        <m:r>
                          <m:rPr>
                            <m:nor/>
                          </m:rPr>
                          <a:rPr lang="en-US" sz="2100" dirty="0"/>
                          <m:t>𝛉</m:t>
                        </m:r>
                      </m:e>
                    </m:d>
                  </m:oMath>
                </a14:m>
                <a:endParaRPr lang="en-US" sz="2100" dirty="0"/>
              </a:p>
              <a:p>
                <a:r>
                  <a:rPr lang="en-US" sz="2100" dirty="0"/>
                  <a:t>Strategy 1 (</a:t>
                </a:r>
                <a:r>
                  <a:rPr lang="en-US" sz="2100" dirty="0">
                    <a:solidFill>
                      <a:srgbClr val="0000FF"/>
                    </a:solidFill>
                  </a:rPr>
                  <a:t>Maximum likelihood</a:t>
                </a:r>
                <a:r>
                  <a:rPr lang="en-US" sz="2100" dirty="0"/>
                  <a:t>)</a:t>
                </a:r>
              </a:p>
              <a:p>
                <a:pPr lvl="1"/>
                <a:r>
                  <a:rPr lang="en-US" sz="2100" dirty="0"/>
                  <a:t>Step 1: Estimate 𝛉</a:t>
                </a:r>
                <a:r>
                  <a:rPr lang="en-US" sz="2100" baseline="-25000" dirty="0"/>
                  <a:t>ML</a:t>
                </a:r>
                <a:r>
                  <a:rPr lang="en-US" sz="2100" dirty="0"/>
                  <a:t> = argmax</a:t>
                </a:r>
                <a:r>
                  <a:rPr lang="en-US" sz="2100" baseline="-25000" dirty="0"/>
                  <a:t>𝛉</a:t>
                </a:r>
                <a:r>
                  <a:rPr lang="en-US" sz="2100" dirty="0"/>
                  <a:t> p( D | 𝛉)</a:t>
                </a:r>
              </a:p>
              <a:p>
                <a:pPr lvl="1"/>
                <a:r>
                  <a:rPr lang="en-US" sz="2100" dirty="0"/>
                  <a:t>Step 2: Plug in 𝛉</a:t>
                </a:r>
                <a:r>
                  <a:rPr lang="en-US" sz="2100" baseline="-25000" dirty="0"/>
                  <a:t>ML</a:t>
                </a:r>
                <a:r>
                  <a:rPr lang="en-US" sz="2100" dirty="0"/>
                  <a:t> into p(x, y | 𝛉</a:t>
                </a:r>
                <a:r>
                  <a:rPr lang="en-US" sz="2100" baseline="-25000" dirty="0"/>
                  <a:t>ML</a:t>
                </a:r>
                <a:r>
                  <a:rPr lang="en-US" sz="2100" dirty="0"/>
                  <a:t>) and find MAP estimate of y</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116378" y="1384388"/>
                <a:ext cx="9027622" cy="5473612"/>
              </a:xfrm>
              <a:blipFill>
                <a:blip r:embed="rId3"/>
                <a:stretch>
                  <a:fillRect l="-562" t="-463"/>
                </a:stretch>
              </a:blipFill>
            </p:spPr>
            <p:txBody>
              <a:bodyPr/>
              <a:lstStyle/>
              <a:p>
                <a:r>
                  <a:rPr lang="en-US">
                    <a:noFill/>
                  </a:rPr>
                  <a:t> </a:t>
                </a:r>
              </a:p>
            </p:txBody>
          </p:sp>
        </mc:Fallback>
      </mc:AlternateContent>
    </p:spTree>
    <p:extLst>
      <p:ext uri="{BB962C8B-B14F-4D97-AF65-F5344CB8AC3E}">
        <p14:creationId xmlns:p14="http://schemas.microsoft.com/office/powerpoint/2010/main" val="2814956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58263"/>
            <a:ext cx="8229600" cy="1143000"/>
          </a:xfrm>
        </p:spPr>
        <p:txBody>
          <a:bodyPr>
            <a:normAutofit/>
          </a:bodyPr>
          <a:lstStyle/>
          <a:p>
            <a:r>
              <a:rPr lang="en-US" sz="3400" dirty="0"/>
              <a:t>Parameters of Probability Distribution can themselves be treated as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116378" y="1384388"/>
                <a:ext cx="9027622" cy="5473612"/>
              </a:xfrm>
            </p:spPr>
            <p:txBody>
              <a:bodyPr>
                <a:noAutofit/>
              </a:bodyPr>
              <a:lstStyle/>
              <a:p>
                <a:r>
                  <a:rPr lang="en-US" sz="2100" dirty="0"/>
                  <a:t>Given training set D = {x</a:t>
                </a:r>
                <a:r>
                  <a:rPr lang="en-US" sz="2100" baseline="-25000" dirty="0"/>
                  <a:t>i</a:t>
                </a:r>
                <a:r>
                  <a:rPr lang="en-US" sz="2100" dirty="0"/>
                  <a:t>, </a:t>
                </a:r>
                <a:r>
                  <a:rPr lang="en-US" sz="2100" dirty="0" err="1"/>
                  <a:t>y</a:t>
                </a:r>
                <a:r>
                  <a:rPr lang="en-US" sz="2100" baseline="-25000" dirty="0" err="1"/>
                  <a:t>i</a:t>
                </a:r>
                <a:r>
                  <a:rPr lang="en-US" sz="2100" dirty="0"/>
                  <a:t>}</a:t>
                </a:r>
                <a:r>
                  <a:rPr lang="en-US" sz="2100" baseline="-25000" dirty="0" err="1"/>
                  <a:t>i</a:t>
                </a:r>
                <a:r>
                  <a:rPr lang="en-US" sz="2100" baseline="-25000" dirty="0"/>
                  <a:t>=1:N</a:t>
                </a:r>
                <a:r>
                  <a:rPr lang="en-US" sz="2100" dirty="0"/>
                  <a:t>, where x = feature, y = target label</a:t>
                </a:r>
              </a:p>
              <a:p>
                <a:r>
                  <a:rPr lang="en-US" sz="2100" dirty="0"/>
                  <a:t>Goal: learn parameters 𝛉 of generative model p(x, y | 𝛉) from D, so that given new test data x, can predict y using MAP estimate of posterior by plugging in estimate of 𝛉: </a:t>
                </a:r>
                <a14:m>
                  <m:oMath xmlns:m="http://schemas.openxmlformats.org/officeDocument/2006/math">
                    <m:r>
                      <a:rPr lang="en-US" sz="2100" i="1">
                        <a:latin typeface="Cambria Math" panose="02040503050406030204" pitchFamily="18" charset="0"/>
                      </a:rPr>
                      <m:t>𝑝</m:t>
                    </m:r>
                    <m:d>
                      <m:dPr>
                        <m:endChr m:val="|"/>
                        <m:ctrlPr>
                          <a:rPr lang="en-US" sz="2100" i="1">
                            <a:latin typeface="Cambria Math" panose="02040503050406030204" pitchFamily="18" charset="0"/>
                          </a:rPr>
                        </m:ctrlPr>
                      </m:dPr>
                      <m:e>
                        <m:r>
                          <a:rPr lang="en-US" sz="2100" i="1">
                            <a:latin typeface="Cambria Math" panose="02040503050406030204" pitchFamily="18" charset="0"/>
                          </a:rPr>
                          <m:t>𝑦</m:t>
                        </m:r>
                        <m:r>
                          <a:rPr lang="en-US" sz="2100" i="1">
                            <a:latin typeface="Cambria Math" panose="02040503050406030204" pitchFamily="18" charset="0"/>
                          </a:rPr>
                          <m:t> </m:t>
                        </m:r>
                      </m:e>
                    </m:d>
                    <m:r>
                      <a:rPr lang="en-US" sz="2100"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m:t>
                    </m:r>
                    <m:r>
                      <m:rPr>
                        <m:nor/>
                      </m:rPr>
                      <a:rPr lang="en-US" sz="2100" dirty="0"/>
                      <m:t>𝛉</m:t>
                    </m:r>
                    <m:r>
                      <a:rPr lang="en-US" sz="2100" i="1">
                        <a:latin typeface="Cambria Math" panose="02040503050406030204" pitchFamily="18" charset="0"/>
                      </a:rPr>
                      <m:t>)∝</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rPr>
                          <m:t>𝑦</m:t>
                        </m:r>
                        <m:r>
                          <a:rPr lang="en-US" sz="2100" i="1">
                            <a:latin typeface="Cambria Math" panose="02040503050406030204" pitchFamily="18" charset="0"/>
                          </a:rPr>
                          <m:t> | </m:t>
                        </m:r>
                        <m:r>
                          <m:rPr>
                            <m:nor/>
                          </m:rPr>
                          <a:rPr lang="en-US" sz="2100" dirty="0"/>
                          <m:t>𝛉</m:t>
                        </m:r>
                      </m:e>
                    </m:d>
                    <m:r>
                      <a:rPr lang="en-US" sz="2100" i="1">
                        <a:latin typeface="Cambria Math" panose="02040503050406030204" pitchFamily="18" charset="0"/>
                      </a:rPr>
                      <m:t>=</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 </m:t>
                        </m:r>
                      </m:e>
                      <m:e>
                        <m:r>
                          <a:rPr lang="en-US" sz="2100" i="1">
                            <a:latin typeface="Cambria Math" panose="02040503050406030204" pitchFamily="18" charset="0"/>
                          </a:rPr>
                          <m:t> </m:t>
                        </m:r>
                        <m:r>
                          <a:rPr lang="en-US" sz="2100" i="1">
                            <a:latin typeface="Cambria Math" panose="02040503050406030204" pitchFamily="18" charset="0"/>
                          </a:rPr>
                          <m:t>𝑦</m:t>
                        </m:r>
                        <m:r>
                          <a:rPr lang="en-US" sz="2100" i="1">
                            <a:latin typeface="Cambria Math" panose="02040503050406030204" pitchFamily="18" charset="0"/>
                          </a:rPr>
                          <m:t>,</m:t>
                        </m:r>
                        <m:r>
                          <m:rPr>
                            <m:nor/>
                          </m:rPr>
                          <a:rPr lang="en-US" sz="2100" dirty="0"/>
                          <m:t>𝛉</m:t>
                        </m:r>
                      </m:e>
                    </m:d>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𝑦</m:t>
                        </m:r>
                        <m:r>
                          <a:rPr lang="en-US" sz="2100" i="1">
                            <a:latin typeface="Cambria Math" panose="02040503050406030204" pitchFamily="18" charset="0"/>
                          </a:rPr>
                          <m:t> | </m:t>
                        </m:r>
                        <m:r>
                          <m:rPr>
                            <m:nor/>
                          </m:rPr>
                          <a:rPr lang="en-US" sz="2100" dirty="0"/>
                          <m:t>𝛉</m:t>
                        </m:r>
                      </m:e>
                    </m:d>
                  </m:oMath>
                </a14:m>
                <a:endParaRPr lang="en-US" sz="2100" dirty="0"/>
              </a:p>
              <a:p>
                <a:r>
                  <a:rPr lang="en-US" sz="2100" dirty="0"/>
                  <a:t>Strategy 1 (</a:t>
                </a:r>
                <a:r>
                  <a:rPr lang="en-US" sz="2100" dirty="0">
                    <a:solidFill>
                      <a:srgbClr val="0000FF"/>
                    </a:solidFill>
                  </a:rPr>
                  <a:t>Maximum likelihood</a:t>
                </a:r>
                <a:r>
                  <a:rPr lang="en-US" sz="2100" dirty="0"/>
                  <a:t>)</a:t>
                </a:r>
              </a:p>
              <a:p>
                <a:pPr lvl="1"/>
                <a:r>
                  <a:rPr lang="en-US" sz="2100" dirty="0"/>
                  <a:t>Step 1: Estimate 𝛉</a:t>
                </a:r>
                <a:r>
                  <a:rPr lang="en-US" sz="2100" baseline="-25000" dirty="0"/>
                  <a:t>ML</a:t>
                </a:r>
                <a:r>
                  <a:rPr lang="en-US" sz="2100" dirty="0"/>
                  <a:t> = argmax</a:t>
                </a:r>
                <a:r>
                  <a:rPr lang="en-US" sz="2100" baseline="-25000" dirty="0"/>
                  <a:t>𝛉</a:t>
                </a:r>
                <a:r>
                  <a:rPr lang="en-US" sz="2100" dirty="0"/>
                  <a:t> p( D | 𝛉)</a:t>
                </a:r>
              </a:p>
              <a:p>
                <a:pPr lvl="1"/>
                <a:r>
                  <a:rPr lang="en-US" sz="2100" dirty="0"/>
                  <a:t>Step 2: Plug in 𝛉</a:t>
                </a:r>
                <a:r>
                  <a:rPr lang="en-US" sz="2100" baseline="-25000" dirty="0"/>
                  <a:t>ML</a:t>
                </a:r>
                <a:r>
                  <a:rPr lang="en-US" sz="2100" dirty="0"/>
                  <a:t> into p(x, y | 𝛉</a:t>
                </a:r>
                <a:r>
                  <a:rPr lang="en-US" sz="2100" baseline="-25000" dirty="0"/>
                  <a:t>ML</a:t>
                </a:r>
                <a:r>
                  <a:rPr lang="en-US" sz="2100" dirty="0"/>
                  <a:t>) and find MAP estimate of y</a:t>
                </a:r>
              </a:p>
              <a:p>
                <a:r>
                  <a:rPr lang="en-US" sz="2100" dirty="0"/>
                  <a:t>Strategy 2 (</a:t>
                </a:r>
                <a:r>
                  <a:rPr lang="en-US" sz="2100" dirty="0">
                    <a:solidFill>
                      <a:srgbClr val="0000FF"/>
                    </a:solidFill>
                  </a:rPr>
                  <a:t>Maximum-A-Posteriori</a:t>
                </a:r>
                <a:r>
                  <a:rPr lang="en-US" sz="2100" dirty="0"/>
                  <a:t>)</a:t>
                </a:r>
              </a:p>
              <a:p>
                <a:pPr lvl="1"/>
                <a:r>
                  <a:rPr lang="en-US" sz="2100" dirty="0"/>
                  <a:t>Step 1: Estimate 𝛉</a:t>
                </a:r>
                <a:r>
                  <a:rPr lang="en-US" sz="2100" baseline="-25000" dirty="0"/>
                  <a:t>MAP</a:t>
                </a:r>
                <a:r>
                  <a:rPr lang="en-US" sz="2100" dirty="0"/>
                  <a:t> = argmax</a:t>
                </a:r>
                <a:r>
                  <a:rPr lang="en-US" sz="2100" baseline="-25000" dirty="0"/>
                  <a:t>𝛉</a:t>
                </a:r>
                <a:r>
                  <a:rPr lang="en-US" sz="2100" dirty="0"/>
                  <a:t> p( 𝛉 | D)</a:t>
                </a:r>
              </a:p>
              <a:p>
                <a:pPr lvl="1"/>
                <a:r>
                  <a:rPr lang="en-US" sz="2100" dirty="0"/>
                  <a:t>Step 2: Plug in 𝛉</a:t>
                </a:r>
                <a:r>
                  <a:rPr lang="en-US" sz="2100" baseline="-25000" dirty="0"/>
                  <a:t>MAP</a:t>
                </a:r>
                <a:r>
                  <a:rPr lang="en-US" sz="2100" dirty="0"/>
                  <a:t> into p(x, y | 𝛉</a:t>
                </a:r>
                <a:r>
                  <a:rPr lang="en-US" sz="2100" baseline="-25000" dirty="0"/>
                  <a:t>MAP</a:t>
                </a:r>
                <a:r>
                  <a:rPr lang="en-US" sz="2100" dirty="0"/>
                  <a:t>) and find MAP estimate of y</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116378" y="1384388"/>
                <a:ext cx="9027622" cy="5473612"/>
              </a:xfrm>
              <a:blipFill>
                <a:blip r:embed="rId3"/>
                <a:stretch>
                  <a:fillRect l="-562" t="-463"/>
                </a:stretch>
              </a:blipFill>
            </p:spPr>
            <p:txBody>
              <a:bodyPr/>
              <a:lstStyle/>
              <a:p>
                <a:r>
                  <a:rPr lang="en-US">
                    <a:noFill/>
                  </a:rPr>
                  <a:t> </a:t>
                </a:r>
              </a:p>
            </p:txBody>
          </p:sp>
        </mc:Fallback>
      </mc:AlternateContent>
    </p:spTree>
    <p:extLst>
      <p:ext uri="{BB962C8B-B14F-4D97-AF65-F5344CB8AC3E}">
        <p14:creationId xmlns:p14="http://schemas.microsoft.com/office/powerpoint/2010/main" val="1546886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4348E21-F8B0-214E-8B32-D2E1A9A99199}"/>
              </a:ext>
            </a:extLst>
          </p:cNvPr>
          <p:cNvSpPr>
            <a:spLocks noGrp="1"/>
          </p:cNvSpPr>
          <p:nvPr>
            <p:ph idx="1"/>
          </p:nvPr>
        </p:nvSpPr>
        <p:spPr>
          <a:xfrm>
            <a:off x="457200" y="1526058"/>
            <a:ext cx="8229600" cy="4525963"/>
          </a:xfrm>
        </p:spPr>
        <p:txBody>
          <a:bodyPr>
            <a:normAutofit/>
          </a:bodyPr>
          <a:lstStyle/>
          <a:p>
            <a:r>
              <a:rPr lang="en-US" sz="2400" dirty="0"/>
              <a:t>Given observation x, estimate y by computing y* = d(x)</a:t>
            </a:r>
          </a:p>
          <a:p>
            <a:pPr lvl="1"/>
            <a:r>
              <a:rPr lang="en-US" sz="2400" dirty="0"/>
              <a:t>”d” stands for “detection”</a:t>
            </a:r>
          </a:p>
          <a:p>
            <a:r>
              <a:rPr lang="en-US" sz="2400" dirty="0"/>
              <a:t>In real world, have to take action based on what we think y is</a:t>
            </a:r>
          </a:p>
          <a:p>
            <a:pPr lvl="1"/>
            <a:r>
              <a:rPr lang="en-US" sz="2400" dirty="0"/>
              <a:t>x is cancer test results &amp; y is whether patient has cancer</a:t>
            </a:r>
          </a:p>
          <a:p>
            <a:pPr lvl="1"/>
            <a:r>
              <a:rPr lang="en-US" sz="2400" dirty="0"/>
              <a:t>x is radar signal &amp; y is whether there is an incoming missile</a:t>
            </a:r>
          </a:p>
          <a:p>
            <a:pPr lvl="1"/>
            <a:r>
              <a:rPr lang="en-US" sz="2400" dirty="0"/>
              <a:t>x is </a:t>
            </a:r>
            <a:r>
              <a:rPr lang="en-US" sz="2400" dirty="0" err="1"/>
              <a:t>facebook</a:t>
            </a:r>
            <a:r>
              <a:rPr lang="en-US" sz="2400" dirty="0"/>
              <a:t> photo &amp; y is name of person in photo</a:t>
            </a:r>
          </a:p>
          <a:p>
            <a:r>
              <a:rPr lang="en-US" sz="2400" dirty="0"/>
              <a:t>Obviously “detection” does not need to be probabilistic, but the world is uncertain (e.g., measuring instruments have noise, unexpected things might happen)</a:t>
            </a:r>
          </a:p>
          <a:p>
            <a:pPr lvl="1"/>
            <a:r>
              <a:rPr lang="en-US" sz="2400" dirty="0"/>
              <a:t>Therefore, we will focus on </a:t>
            </a:r>
            <a:r>
              <a:rPr lang="en-US" sz="2400" dirty="0">
                <a:solidFill>
                  <a:srgbClr val="0000FF"/>
                </a:solidFill>
              </a:rPr>
              <a:t>probabilistic</a:t>
            </a:r>
            <a:r>
              <a:rPr lang="en-US" sz="2400" dirty="0"/>
              <a:t> signal detection or estimation </a:t>
            </a:r>
          </a:p>
        </p:txBody>
      </p:sp>
      <p:sp>
        <p:nvSpPr>
          <p:cNvPr id="6" name="Title 1">
            <a:extLst>
              <a:ext uri="{FF2B5EF4-FFF2-40B4-BE49-F238E27FC236}">
                <a16:creationId xmlns:a16="http://schemas.microsoft.com/office/drawing/2014/main" id="{372D8734-91E8-CC49-B2FB-473D4F3AAD33}"/>
              </a:ext>
            </a:extLst>
          </p:cNvPr>
          <p:cNvSpPr>
            <a:spLocks noGrp="1"/>
          </p:cNvSpPr>
          <p:nvPr>
            <p:ph type="title"/>
          </p:nvPr>
        </p:nvSpPr>
        <p:spPr>
          <a:xfrm>
            <a:off x="0" y="283615"/>
            <a:ext cx="9144000" cy="1143000"/>
          </a:xfrm>
        </p:spPr>
        <p:txBody>
          <a:bodyPr>
            <a:normAutofit/>
          </a:bodyPr>
          <a:lstStyle/>
          <a:p>
            <a:r>
              <a:rPr lang="en-US" sz="3400" dirty="0"/>
              <a:t>Key Goal in Machine Learning: </a:t>
            </a:r>
            <a:br>
              <a:rPr lang="en-US" sz="3400" dirty="0"/>
            </a:br>
            <a:r>
              <a:rPr lang="en-US" sz="3400" dirty="0"/>
              <a:t>Signal Detection or Estimation</a:t>
            </a:r>
          </a:p>
        </p:txBody>
      </p:sp>
    </p:spTree>
    <p:extLst>
      <p:ext uri="{BB962C8B-B14F-4D97-AF65-F5344CB8AC3E}">
        <p14:creationId xmlns:p14="http://schemas.microsoft.com/office/powerpoint/2010/main" val="378233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58263"/>
            <a:ext cx="8229600" cy="1143000"/>
          </a:xfrm>
        </p:spPr>
        <p:txBody>
          <a:bodyPr>
            <a:normAutofit/>
          </a:bodyPr>
          <a:lstStyle/>
          <a:p>
            <a:r>
              <a:rPr lang="en-US" sz="3400" dirty="0"/>
              <a:t>Parameters of Probability Distribution can themselves be treated as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116378" y="1384388"/>
                <a:ext cx="9027622" cy="5473612"/>
              </a:xfrm>
            </p:spPr>
            <p:txBody>
              <a:bodyPr>
                <a:noAutofit/>
              </a:bodyPr>
              <a:lstStyle/>
              <a:p>
                <a:r>
                  <a:rPr lang="en-US" sz="2100" dirty="0"/>
                  <a:t>Given training set D = {x</a:t>
                </a:r>
                <a:r>
                  <a:rPr lang="en-US" sz="2100" baseline="-25000" dirty="0"/>
                  <a:t>i</a:t>
                </a:r>
                <a:r>
                  <a:rPr lang="en-US" sz="2100" dirty="0"/>
                  <a:t>, </a:t>
                </a:r>
                <a:r>
                  <a:rPr lang="en-US" sz="2100" dirty="0" err="1"/>
                  <a:t>y</a:t>
                </a:r>
                <a:r>
                  <a:rPr lang="en-US" sz="2100" baseline="-25000" dirty="0" err="1"/>
                  <a:t>i</a:t>
                </a:r>
                <a:r>
                  <a:rPr lang="en-US" sz="2100" dirty="0"/>
                  <a:t>}</a:t>
                </a:r>
                <a:r>
                  <a:rPr lang="en-US" sz="2100" baseline="-25000" dirty="0" err="1"/>
                  <a:t>i</a:t>
                </a:r>
                <a:r>
                  <a:rPr lang="en-US" sz="2100" baseline="-25000" dirty="0"/>
                  <a:t>=1:N</a:t>
                </a:r>
                <a:r>
                  <a:rPr lang="en-US" sz="2100" dirty="0"/>
                  <a:t>, where x = feature, y = target label</a:t>
                </a:r>
              </a:p>
              <a:p>
                <a:r>
                  <a:rPr lang="en-US" sz="2100" dirty="0"/>
                  <a:t>Goal: learn parameters 𝛉 of generative model p(x, y | 𝛉) from D, so that given new test data x, can predict y using MAP estimate of posterior by plugging in estimate of 𝛉: </a:t>
                </a:r>
                <a14:m>
                  <m:oMath xmlns:m="http://schemas.openxmlformats.org/officeDocument/2006/math">
                    <m:r>
                      <a:rPr lang="en-US" sz="2100" i="1">
                        <a:latin typeface="Cambria Math" panose="02040503050406030204" pitchFamily="18" charset="0"/>
                      </a:rPr>
                      <m:t>𝑝</m:t>
                    </m:r>
                    <m:d>
                      <m:dPr>
                        <m:endChr m:val="|"/>
                        <m:ctrlPr>
                          <a:rPr lang="en-US" sz="2100" i="1">
                            <a:latin typeface="Cambria Math" panose="02040503050406030204" pitchFamily="18" charset="0"/>
                          </a:rPr>
                        </m:ctrlPr>
                      </m:dPr>
                      <m:e>
                        <m:r>
                          <a:rPr lang="en-US" sz="2100" i="1">
                            <a:latin typeface="Cambria Math" panose="02040503050406030204" pitchFamily="18" charset="0"/>
                          </a:rPr>
                          <m:t>𝑦</m:t>
                        </m:r>
                        <m:r>
                          <a:rPr lang="en-US" sz="2100" i="1">
                            <a:latin typeface="Cambria Math" panose="02040503050406030204" pitchFamily="18" charset="0"/>
                          </a:rPr>
                          <m:t> </m:t>
                        </m:r>
                      </m:e>
                    </m:d>
                    <m:r>
                      <a:rPr lang="en-US" sz="2100"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m:t>
                    </m:r>
                    <m:r>
                      <m:rPr>
                        <m:nor/>
                      </m:rPr>
                      <a:rPr lang="en-US" sz="2100" dirty="0"/>
                      <m:t>𝛉</m:t>
                    </m:r>
                    <m:r>
                      <a:rPr lang="en-US" sz="2100" i="1">
                        <a:latin typeface="Cambria Math" panose="02040503050406030204" pitchFamily="18" charset="0"/>
                      </a:rPr>
                      <m:t>)∝</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rPr>
                          <m:t>𝑦</m:t>
                        </m:r>
                        <m:r>
                          <a:rPr lang="en-US" sz="2100" i="1">
                            <a:latin typeface="Cambria Math" panose="02040503050406030204" pitchFamily="18" charset="0"/>
                          </a:rPr>
                          <m:t> | </m:t>
                        </m:r>
                        <m:r>
                          <m:rPr>
                            <m:nor/>
                          </m:rPr>
                          <a:rPr lang="en-US" sz="2100" dirty="0"/>
                          <m:t>𝛉</m:t>
                        </m:r>
                      </m:e>
                    </m:d>
                    <m:r>
                      <a:rPr lang="en-US" sz="2100" i="1">
                        <a:latin typeface="Cambria Math" panose="02040503050406030204" pitchFamily="18" charset="0"/>
                      </a:rPr>
                      <m:t>=</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 </m:t>
                        </m:r>
                      </m:e>
                      <m:e>
                        <m:r>
                          <a:rPr lang="en-US" sz="2100" i="1">
                            <a:latin typeface="Cambria Math" panose="02040503050406030204" pitchFamily="18" charset="0"/>
                          </a:rPr>
                          <m:t> </m:t>
                        </m:r>
                        <m:r>
                          <a:rPr lang="en-US" sz="2100" i="1">
                            <a:latin typeface="Cambria Math" panose="02040503050406030204" pitchFamily="18" charset="0"/>
                          </a:rPr>
                          <m:t>𝑦</m:t>
                        </m:r>
                        <m:r>
                          <a:rPr lang="en-US" sz="2100" i="1">
                            <a:latin typeface="Cambria Math" panose="02040503050406030204" pitchFamily="18" charset="0"/>
                          </a:rPr>
                          <m:t>,</m:t>
                        </m:r>
                        <m:r>
                          <m:rPr>
                            <m:nor/>
                          </m:rPr>
                          <a:rPr lang="en-US" sz="2100" dirty="0"/>
                          <m:t>𝛉</m:t>
                        </m:r>
                      </m:e>
                    </m:d>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𝑦</m:t>
                        </m:r>
                        <m:r>
                          <a:rPr lang="en-US" sz="2100" i="1">
                            <a:latin typeface="Cambria Math" panose="02040503050406030204" pitchFamily="18" charset="0"/>
                          </a:rPr>
                          <m:t> | </m:t>
                        </m:r>
                        <m:r>
                          <m:rPr>
                            <m:nor/>
                          </m:rPr>
                          <a:rPr lang="en-US" sz="2100" dirty="0"/>
                          <m:t>𝛉</m:t>
                        </m:r>
                      </m:e>
                    </m:d>
                  </m:oMath>
                </a14:m>
                <a:endParaRPr lang="en-US" sz="2100" dirty="0"/>
              </a:p>
              <a:p>
                <a:r>
                  <a:rPr lang="en-US" sz="2100" dirty="0"/>
                  <a:t>Strategy 1 (</a:t>
                </a:r>
                <a:r>
                  <a:rPr lang="en-US" sz="2100" dirty="0">
                    <a:solidFill>
                      <a:srgbClr val="0000FF"/>
                    </a:solidFill>
                  </a:rPr>
                  <a:t>Maximum likelihood</a:t>
                </a:r>
                <a:r>
                  <a:rPr lang="en-US" sz="2100" dirty="0"/>
                  <a:t>)</a:t>
                </a:r>
              </a:p>
              <a:p>
                <a:pPr lvl="1"/>
                <a:r>
                  <a:rPr lang="en-US" sz="2100" dirty="0"/>
                  <a:t>Step 1: Estimate 𝛉</a:t>
                </a:r>
                <a:r>
                  <a:rPr lang="en-US" sz="2100" baseline="-25000" dirty="0"/>
                  <a:t>ML</a:t>
                </a:r>
                <a:r>
                  <a:rPr lang="en-US" sz="2100" dirty="0"/>
                  <a:t> = argmax</a:t>
                </a:r>
                <a:r>
                  <a:rPr lang="en-US" sz="2100" baseline="-25000" dirty="0"/>
                  <a:t>𝛉</a:t>
                </a:r>
                <a:r>
                  <a:rPr lang="en-US" sz="2100" dirty="0"/>
                  <a:t> p( D | 𝛉)</a:t>
                </a:r>
              </a:p>
              <a:p>
                <a:pPr lvl="1"/>
                <a:r>
                  <a:rPr lang="en-US" sz="2100" dirty="0"/>
                  <a:t>Step 2: Plug in 𝛉</a:t>
                </a:r>
                <a:r>
                  <a:rPr lang="en-US" sz="2100" baseline="-25000" dirty="0"/>
                  <a:t>ML</a:t>
                </a:r>
                <a:r>
                  <a:rPr lang="en-US" sz="2100" dirty="0"/>
                  <a:t> into p(x, y | 𝛉</a:t>
                </a:r>
                <a:r>
                  <a:rPr lang="en-US" sz="2100" baseline="-25000" dirty="0"/>
                  <a:t>ML</a:t>
                </a:r>
                <a:r>
                  <a:rPr lang="en-US" sz="2100" dirty="0"/>
                  <a:t>) and find MAP estimate of y</a:t>
                </a:r>
              </a:p>
              <a:p>
                <a:r>
                  <a:rPr lang="en-US" sz="2100" dirty="0"/>
                  <a:t>Strategy 2 (</a:t>
                </a:r>
                <a:r>
                  <a:rPr lang="en-US" sz="2100" dirty="0">
                    <a:solidFill>
                      <a:srgbClr val="0000FF"/>
                    </a:solidFill>
                  </a:rPr>
                  <a:t>Maximum-A-Posteriori</a:t>
                </a:r>
                <a:r>
                  <a:rPr lang="en-US" sz="2100" dirty="0"/>
                  <a:t>)</a:t>
                </a:r>
              </a:p>
              <a:p>
                <a:pPr lvl="1"/>
                <a:r>
                  <a:rPr lang="en-US" sz="2100" dirty="0"/>
                  <a:t>Step 1: Estimate 𝛉</a:t>
                </a:r>
                <a:r>
                  <a:rPr lang="en-US" sz="2100" baseline="-25000" dirty="0"/>
                  <a:t>MAP</a:t>
                </a:r>
                <a:r>
                  <a:rPr lang="en-US" sz="2100" dirty="0"/>
                  <a:t> = argmax</a:t>
                </a:r>
                <a:r>
                  <a:rPr lang="en-US" sz="2100" baseline="-25000" dirty="0"/>
                  <a:t>𝛉</a:t>
                </a:r>
                <a:r>
                  <a:rPr lang="en-US" sz="2100" dirty="0"/>
                  <a:t> p( 𝛉 | D)</a:t>
                </a:r>
              </a:p>
              <a:p>
                <a:pPr lvl="1"/>
                <a:r>
                  <a:rPr lang="en-US" sz="2100" dirty="0"/>
                  <a:t>Step 2: Plug in 𝛉</a:t>
                </a:r>
                <a:r>
                  <a:rPr lang="en-US" sz="2100" baseline="-25000" dirty="0"/>
                  <a:t>MAP</a:t>
                </a:r>
                <a:r>
                  <a:rPr lang="en-US" sz="2100" dirty="0"/>
                  <a:t> into p(x, y | 𝛉</a:t>
                </a:r>
                <a:r>
                  <a:rPr lang="en-US" sz="2100" baseline="-25000" dirty="0"/>
                  <a:t>MAP</a:t>
                </a:r>
                <a:r>
                  <a:rPr lang="en-US" sz="2100" dirty="0"/>
                  <a:t>) and find MAP estimate of y</a:t>
                </a:r>
              </a:p>
              <a:p>
                <a:r>
                  <a:rPr lang="en-US" sz="2100" dirty="0"/>
                  <a:t>Strategy 3 (</a:t>
                </a:r>
                <a:r>
                  <a:rPr lang="en-US" sz="2100" dirty="0">
                    <a:solidFill>
                      <a:srgbClr val="0000FF"/>
                    </a:solidFill>
                  </a:rPr>
                  <a:t>Posterior Predictive / Bayesian Model Averaging</a:t>
                </a:r>
                <a:r>
                  <a:rPr lang="en-US" sz="2100" dirty="0"/>
                  <a:t>)</a:t>
                </a:r>
              </a:p>
              <a:p>
                <a:pPr lvl="1"/>
                <a:r>
                  <a:rPr lang="en-US" sz="2100" dirty="0"/>
                  <a:t>More in the future</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116378" y="1384388"/>
                <a:ext cx="9027622" cy="5473612"/>
              </a:xfrm>
              <a:blipFill>
                <a:blip r:embed="rId3"/>
                <a:stretch>
                  <a:fillRect l="-562" t="-463"/>
                </a:stretch>
              </a:blipFill>
            </p:spPr>
            <p:txBody>
              <a:bodyPr/>
              <a:lstStyle/>
              <a:p>
                <a:r>
                  <a:rPr lang="en-US">
                    <a:noFill/>
                  </a:rPr>
                  <a:t> </a:t>
                </a:r>
              </a:p>
            </p:txBody>
          </p:sp>
        </mc:Fallback>
      </mc:AlternateContent>
    </p:spTree>
    <p:extLst>
      <p:ext uri="{BB962C8B-B14F-4D97-AF65-F5344CB8AC3E}">
        <p14:creationId xmlns:p14="http://schemas.microsoft.com/office/powerpoint/2010/main" val="7139091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58263"/>
            <a:ext cx="8229600" cy="1143000"/>
          </a:xfrm>
        </p:spPr>
        <p:txBody>
          <a:bodyPr>
            <a:normAutofit/>
          </a:bodyPr>
          <a:lstStyle/>
          <a:p>
            <a:r>
              <a:rPr lang="en-US" sz="3400" dirty="0"/>
              <a:t>Parameters of Probability Distribution can themselves be treated as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116378" y="1384388"/>
                <a:ext cx="9027622" cy="5473612"/>
              </a:xfrm>
            </p:spPr>
            <p:txBody>
              <a:bodyPr>
                <a:noAutofit/>
              </a:bodyPr>
              <a:lstStyle/>
              <a:p>
                <a:r>
                  <a:rPr lang="en-US" sz="2100" dirty="0"/>
                  <a:t>Given training set D = {x</a:t>
                </a:r>
                <a:r>
                  <a:rPr lang="en-US" sz="2100" baseline="-25000" dirty="0"/>
                  <a:t>i</a:t>
                </a:r>
                <a:r>
                  <a:rPr lang="en-US" sz="2100" dirty="0"/>
                  <a:t>, </a:t>
                </a:r>
                <a:r>
                  <a:rPr lang="en-US" sz="2100" dirty="0" err="1"/>
                  <a:t>y</a:t>
                </a:r>
                <a:r>
                  <a:rPr lang="en-US" sz="2100" baseline="-25000" dirty="0" err="1"/>
                  <a:t>i</a:t>
                </a:r>
                <a:r>
                  <a:rPr lang="en-US" sz="2100" dirty="0"/>
                  <a:t>}</a:t>
                </a:r>
                <a:r>
                  <a:rPr lang="en-US" sz="2100" baseline="-25000" dirty="0" err="1"/>
                  <a:t>i</a:t>
                </a:r>
                <a:r>
                  <a:rPr lang="en-US" sz="2100" baseline="-25000" dirty="0"/>
                  <a:t>=1:N</a:t>
                </a:r>
                <a:r>
                  <a:rPr lang="en-US" sz="2100" dirty="0"/>
                  <a:t>, where x = feature, y = target label</a:t>
                </a:r>
              </a:p>
              <a:p>
                <a:r>
                  <a:rPr lang="en-US" sz="2100" dirty="0"/>
                  <a:t>Goal: learn parameters 𝛉 of generative model p(x, y | 𝛉) from D, so that given new test data x, can predict y using MAP estimate of posterior by plugging in estimate of 𝛉: </a:t>
                </a:r>
                <a14:m>
                  <m:oMath xmlns:m="http://schemas.openxmlformats.org/officeDocument/2006/math">
                    <m:r>
                      <a:rPr lang="en-US" sz="2100" i="1">
                        <a:latin typeface="Cambria Math" panose="02040503050406030204" pitchFamily="18" charset="0"/>
                      </a:rPr>
                      <m:t>𝑝</m:t>
                    </m:r>
                    <m:d>
                      <m:dPr>
                        <m:endChr m:val="|"/>
                        <m:ctrlPr>
                          <a:rPr lang="en-US" sz="2100" i="1">
                            <a:latin typeface="Cambria Math" panose="02040503050406030204" pitchFamily="18" charset="0"/>
                          </a:rPr>
                        </m:ctrlPr>
                      </m:dPr>
                      <m:e>
                        <m:r>
                          <a:rPr lang="en-US" sz="2100" i="1">
                            <a:latin typeface="Cambria Math" panose="02040503050406030204" pitchFamily="18" charset="0"/>
                          </a:rPr>
                          <m:t>𝑦</m:t>
                        </m:r>
                        <m:r>
                          <a:rPr lang="en-US" sz="2100" i="1">
                            <a:latin typeface="Cambria Math" panose="02040503050406030204" pitchFamily="18" charset="0"/>
                          </a:rPr>
                          <m:t> </m:t>
                        </m:r>
                      </m:e>
                    </m:d>
                    <m:r>
                      <a:rPr lang="en-US" sz="2100"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m:t>
                    </m:r>
                    <m:r>
                      <m:rPr>
                        <m:nor/>
                      </m:rPr>
                      <a:rPr lang="en-US" sz="2100" dirty="0"/>
                      <m:t>𝛉</m:t>
                    </m:r>
                    <m:r>
                      <a:rPr lang="en-US" sz="2100" i="1">
                        <a:latin typeface="Cambria Math" panose="02040503050406030204" pitchFamily="18" charset="0"/>
                      </a:rPr>
                      <m:t>)∝</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rPr>
                          <m:t>𝑦</m:t>
                        </m:r>
                        <m:r>
                          <a:rPr lang="en-US" sz="2100" i="1">
                            <a:latin typeface="Cambria Math" panose="02040503050406030204" pitchFamily="18" charset="0"/>
                          </a:rPr>
                          <m:t> | </m:t>
                        </m:r>
                        <m:r>
                          <m:rPr>
                            <m:nor/>
                          </m:rPr>
                          <a:rPr lang="en-US" sz="2100" dirty="0"/>
                          <m:t>𝛉</m:t>
                        </m:r>
                      </m:e>
                    </m:d>
                    <m:r>
                      <a:rPr lang="en-US" sz="2100" i="1">
                        <a:latin typeface="Cambria Math" panose="02040503050406030204" pitchFamily="18" charset="0"/>
                      </a:rPr>
                      <m:t>=</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 </m:t>
                        </m:r>
                      </m:e>
                      <m:e>
                        <m:r>
                          <a:rPr lang="en-US" sz="2100" i="1">
                            <a:latin typeface="Cambria Math" panose="02040503050406030204" pitchFamily="18" charset="0"/>
                          </a:rPr>
                          <m:t> </m:t>
                        </m:r>
                        <m:r>
                          <a:rPr lang="en-US" sz="2100" i="1">
                            <a:latin typeface="Cambria Math" panose="02040503050406030204" pitchFamily="18" charset="0"/>
                          </a:rPr>
                          <m:t>𝑦</m:t>
                        </m:r>
                        <m:r>
                          <a:rPr lang="en-US" sz="2100" i="1">
                            <a:latin typeface="Cambria Math" panose="02040503050406030204" pitchFamily="18" charset="0"/>
                          </a:rPr>
                          <m:t>,</m:t>
                        </m:r>
                        <m:r>
                          <m:rPr>
                            <m:nor/>
                          </m:rPr>
                          <a:rPr lang="en-US" sz="2100" dirty="0"/>
                          <m:t>𝛉</m:t>
                        </m:r>
                      </m:e>
                    </m:d>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𝑦</m:t>
                        </m:r>
                        <m:r>
                          <a:rPr lang="en-US" sz="2100" i="1">
                            <a:latin typeface="Cambria Math" panose="02040503050406030204" pitchFamily="18" charset="0"/>
                          </a:rPr>
                          <m:t> | </m:t>
                        </m:r>
                        <m:r>
                          <m:rPr>
                            <m:nor/>
                          </m:rPr>
                          <a:rPr lang="en-US" sz="2100" dirty="0"/>
                          <m:t>𝛉</m:t>
                        </m:r>
                      </m:e>
                    </m:d>
                  </m:oMath>
                </a14:m>
                <a:endParaRPr lang="en-US" sz="2100" dirty="0"/>
              </a:p>
              <a:p>
                <a:r>
                  <a:rPr lang="en-US" sz="2100" dirty="0"/>
                  <a:t>Strategy 1 (</a:t>
                </a:r>
                <a:r>
                  <a:rPr lang="en-US" sz="2100" dirty="0">
                    <a:solidFill>
                      <a:srgbClr val="0000FF"/>
                    </a:solidFill>
                  </a:rPr>
                  <a:t>Maximum likelihood</a:t>
                </a:r>
                <a:r>
                  <a:rPr lang="en-US" sz="2100" dirty="0"/>
                  <a:t>)</a:t>
                </a:r>
              </a:p>
              <a:p>
                <a:pPr lvl="1"/>
                <a:r>
                  <a:rPr lang="en-US" sz="2100" dirty="0"/>
                  <a:t>Step 1: Estimate 𝛉</a:t>
                </a:r>
                <a:r>
                  <a:rPr lang="en-US" sz="2100" baseline="-25000" dirty="0"/>
                  <a:t>ML</a:t>
                </a:r>
                <a:r>
                  <a:rPr lang="en-US" sz="2100" dirty="0"/>
                  <a:t> = argmax</a:t>
                </a:r>
                <a:r>
                  <a:rPr lang="en-US" sz="2100" baseline="-25000" dirty="0"/>
                  <a:t>𝛉</a:t>
                </a:r>
                <a:r>
                  <a:rPr lang="en-US" sz="2100" dirty="0"/>
                  <a:t> p( D | 𝛉)</a:t>
                </a:r>
              </a:p>
              <a:p>
                <a:pPr lvl="1"/>
                <a:r>
                  <a:rPr lang="en-US" sz="2100" dirty="0"/>
                  <a:t>Step 2: Plug in 𝛉</a:t>
                </a:r>
                <a:r>
                  <a:rPr lang="en-US" sz="2100" baseline="-25000" dirty="0"/>
                  <a:t>ML</a:t>
                </a:r>
                <a:r>
                  <a:rPr lang="en-US" sz="2100" dirty="0"/>
                  <a:t> into p(x, y | 𝛉</a:t>
                </a:r>
                <a:r>
                  <a:rPr lang="en-US" sz="2100" baseline="-25000" dirty="0"/>
                  <a:t>ML</a:t>
                </a:r>
                <a:r>
                  <a:rPr lang="en-US" sz="2100" dirty="0"/>
                  <a:t>) and find MAP estimate of y</a:t>
                </a:r>
              </a:p>
              <a:p>
                <a:r>
                  <a:rPr lang="en-US" sz="2100" dirty="0"/>
                  <a:t>Strategy 2 (</a:t>
                </a:r>
                <a:r>
                  <a:rPr lang="en-US" sz="2100" dirty="0">
                    <a:solidFill>
                      <a:srgbClr val="0000FF"/>
                    </a:solidFill>
                  </a:rPr>
                  <a:t>Maximum-A-Posteriori</a:t>
                </a:r>
                <a:r>
                  <a:rPr lang="en-US" sz="2100" dirty="0"/>
                  <a:t>)</a:t>
                </a:r>
              </a:p>
              <a:p>
                <a:pPr lvl="1"/>
                <a:r>
                  <a:rPr lang="en-US" sz="2100" dirty="0"/>
                  <a:t>Step 1: Estimate 𝛉</a:t>
                </a:r>
                <a:r>
                  <a:rPr lang="en-US" sz="2100" baseline="-25000" dirty="0"/>
                  <a:t>MAP</a:t>
                </a:r>
                <a:r>
                  <a:rPr lang="en-US" sz="2100" dirty="0"/>
                  <a:t> = argmax</a:t>
                </a:r>
                <a:r>
                  <a:rPr lang="en-US" sz="2100" baseline="-25000" dirty="0"/>
                  <a:t>𝛉</a:t>
                </a:r>
                <a:r>
                  <a:rPr lang="en-US" sz="2100" dirty="0"/>
                  <a:t> p( 𝛉 | D)</a:t>
                </a:r>
              </a:p>
              <a:p>
                <a:pPr lvl="1"/>
                <a:r>
                  <a:rPr lang="en-US" sz="2100" dirty="0"/>
                  <a:t>Step 2: Plug in 𝛉</a:t>
                </a:r>
                <a:r>
                  <a:rPr lang="en-US" sz="2100" baseline="-25000" dirty="0"/>
                  <a:t>MAP</a:t>
                </a:r>
                <a:r>
                  <a:rPr lang="en-US" sz="2100" dirty="0"/>
                  <a:t> into p(x, y | 𝛉</a:t>
                </a:r>
                <a:r>
                  <a:rPr lang="en-US" sz="2100" baseline="-25000" dirty="0"/>
                  <a:t>MAP</a:t>
                </a:r>
                <a:r>
                  <a:rPr lang="en-US" sz="2100" dirty="0"/>
                  <a:t>) and find MAP estimate of y</a:t>
                </a:r>
              </a:p>
              <a:p>
                <a:r>
                  <a:rPr lang="en-US" sz="2100" dirty="0"/>
                  <a:t>Strategy 3 (</a:t>
                </a:r>
                <a:r>
                  <a:rPr lang="en-US" sz="2100" dirty="0">
                    <a:solidFill>
                      <a:srgbClr val="0000FF"/>
                    </a:solidFill>
                  </a:rPr>
                  <a:t>Posterior Predictive / Bayesian Model Averaging</a:t>
                </a:r>
                <a:r>
                  <a:rPr lang="en-US" sz="2100" dirty="0"/>
                  <a:t>)</a:t>
                </a:r>
              </a:p>
              <a:p>
                <a:pPr lvl="1"/>
                <a:r>
                  <a:rPr lang="en-US" sz="2100" dirty="0"/>
                  <a:t>More in the future</a:t>
                </a:r>
              </a:p>
              <a:p>
                <a:r>
                  <a:rPr lang="en-US" sz="2100" dirty="0"/>
                  <a:t>Since parameters 𝛉 of probability distributions are treated as random variables that can be estimated, let’s see how this is done for various distributions</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116378" y="1384388"/>
                <a:ext cx="9027622" cy="5473612"/>
              </a:xfrm>
              <a:blipFill>
                <a:blip r:embed="rId3"/>
                <a:stretch>
                  <a:fillRect l="-562" t="-463" b="-3241"/>
                </a:stretch>
              </a:blipFill>
            </p:spPr>
            <p:txBody>
              <a:bodyPr/>
              <a:lstStyle/>
              <a:p>
                <a:r>
                  <a:rPr lang="en-US">
                    <a:noFill/>
                  </a:rPr>
                  <a:t> </a:t>
                </a:r>
              </a:p>
            </p:txBody>
          </p:sp>
        </mc:Fallback>
      </mc:AlternateContent>
    </p:spTree>
    <p:extLst>
      <p:ext uri="{BB962C8B-B14F-4D97-AF65-F5344CB8AC3E}">
        <p14:creationId xmlns:p14="http://schemas.microsoft.com/office/powerpoint/2010/main" val="3268028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3979402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5460"/>
            <a:ext cx="8229600" cy="1647314"/>
          </a:xfrm>
        </p:spPr>
        <p:txBody>
          <a:bodyPr>
            <a:normAutofit/>
          </a:bodyPr>
          <a:lstStyle/>
          <a:p>
            <a:r>
              <a:rPr lang="en-US" dirty="0"/>
              <a:t>Beta-Binomial Generative Model</a:t>
            </a:r>
            <a:br>
              <a:rPr lang="en-US" dirty="0"/>
            </a:br>
            <a:r>
              <a:rPr lang="en-US" dirty="0"/>
              <a:t>(multiple coin tossing)</a:t>
            </a:r>
          </a:p>
        </p:txBody>
      </p:sp>
    </p:spTree>
    <p:extLst>
      <p:ext uri="{BB962C8B-B14F-4D97-AF65-F5344CB8AC3E}">
        <p14:creationId xmlns:p14="http://schemas.microsoft.com/office/powerpoint/2010/main" val="3581678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Binomial Distribution</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t="1" b="89408"/>
          <a:stretch/>
        </p:blipFill>
        <p:spPr>
          <a:xfrm>
            <a:off x="274033" y="879270"/>
            <a:ext cx="8640000" cy="617743"/>
          </a:xfrm>
          <a:prstGeom prst="rect">
            <a:avLst/>
          </a:prstGeom>
        </p:spPr>
      </p:pic>
    </p:spTree>
    <p:extLst>
      <p:ext uri="{BB962C8B-B14F-4D97-AF65-F5344CB8AC3E}">
        <p14:creationId xmlns:p14="http://schemas.microsoft.com/office/powerpoint/2010/main" val="973621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Binomial Distribution</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t="1" b="79365"/>
          <a:stretch/>
        </p:blipFill>
        <p:spPr>
          <a:xfrm>
            <a:off x="274033" y="879270"/>
            <a:ext cx="8640000" cy="1203530"/>
          </a:xfrm>
          <a:prstGeom prst="rect">
            <a:avLst/>
          </a:prstGeom>
        </p:spPr>
      </p:pic>
    </p:spTree>
    <p:extLst>
      <p:ext uri="{BB962C8B-B14F-4D97-AF65-F5344CB8AC3E}">
        <p14:creationId xmlns:p14="http://schemas.microsoft.com/office/powerpoint/2010/main" val="1186715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012"/>
            <a:ext cx="9144000" cy="1143000"/>
          </a:xfrm>
        </p:spPr>
        <p:txBody>
          <a:bodyPr>
            <a:normAutofit/>
          </a:bodyPr>
          <a:lstStyle/>
          <a:p>
            <a:r>
              <a:rPr lang="en-US" sz="3400" dirty="0">
                <a:solidFill>
                  <a:srgbClr val="0000FF"/>
                </a:solidFill>
              </a:rPr>
              <a:t>Let’s Model 𝛉 as a Random Variable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1" b="60505"/>
          <a:stretch/>
        </p:blipFill>
        <p:spPr>
          <a:xfrm>
            <a:off x="274033" y="879270"/>
            <a:ext cx="8640000" cy="2303582"/>
          </a:xfrm>
          <a:prstGeom prst="rect">
            <a:avLst/>
          </a:prstGeom>
        </p:spPr>
      </p:pic>
      <p:sp>
        <p:nvSpPr>
          <p:cNvPr id="9" name="Rectangle 8">
            <a:extLst>
              <a:ext uri="{FF2B5EF4-FFF2-40B4-BE49-F238E27FC236}">
                <a16:creationId xmlns:a16="http://schemas.microsoft.com/office/drawing/2014/main" id="{1CA711E5-AFC2-D34B-917D-FEE9F21C25A8}"/>
              </a:ext>
            </a:extLst>
          </p:cNvPr>
          <p:cNvSpPr/>
          <p:nvPr/>
        </p:nvSpPr>
        <p:spPr>
          <a:xfrm>
            <a:off x="5617029" y="1973943"/>
            <a:ext cx="2859314" cy="12089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3318907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012"/>
            <a:ext cx="9144000" cy="1143000"/>
          </a:xfrm>
        </p:spPr>
        <p:txBody>
          <a:bodyPr>
            <a:normAutofit/>
          </a:bodyPr>
          <a:lstStyle/>
          <a:p>
            <a:r>
              <a:rPr lang="en-US" sz="3400" dirty="0">
                <a:solidFill>
                  <a:srgbClr val="0000FF"/>
                </a:solidFill>
              </a:rPr>
              <a:t>Let’s Model 𝛉 as a Random Variable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1" b="60505"/>
          <a:stretch/>
        </p:blipFill>
        <p:spPr>
          <a:xfrm>
            <a:off x="274033" y="879270"/>
            <a:ext cx="8640000" cy="2303582"/>
          </a:xfrm>
          <a:prstGeom prst="rect">
            <a:avLst/>
          </a:prstGeom>
        </p:spPr>
      </p:pic>
    </p:spTree>
    <p:extLst>
      <p:ext uri="{BB962C8B-B14F-4D97-AF65-F5344CB8AC3E}">
        <p14:creationId xmlns:p14="http://schemas.microsoft.com/office/powerpoint/2010/main" val="3463240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012"/>
            <a:ext cx="9144000" cy="1143000"/>
          </a:xfrm>
        </p:spPr>
        <p:txBody>
          <a:bodyPr>
            <a:normAutofit/>
          </a:bodyPr>
          <a:lstStyle/>
          <a:p>
            <a:r>
              <a:rPr lang="en-US" sz="3400" dirty="0">
                <a:solidFill>
                  <a:srgbClr val="0000FF"/>
                </a:solidFill>
              </a:rPr>
              <a:t>Let’s Model 𝛉 as a Random Variable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1" b="60505"/>
          <a:stretch/>
        </p:blipFill>
        <p:spPr>
          <a:xfrm>
            <a:off x="274033" y="879270"/>
            <a:ext cx="8640000" cy="2303582"/>
          </a:xfrm>
          <a:prstGeom prst="rect">
            <a:avLst/>
          </a:prstGeom>
        </p:spPr>
      </p:pic>
      <p:pic>
        <p:nvPicPr>
          <p:cNvPr id="6" name="Picture 5">
            <a:extLst>
              <a:ext uri="{FF2B5EF4-FFF2-40B4-BE49-F238E27FC236}">
                <a16:creationId xmlns:a16="http://schemas.microsoft.com/office/drawing/2014/main" id="{A77C73C1-EC17-6340-AEF7-0D57A891EDCC}"/>
              </a:ext>
            </a:extLst>
          </p:cNvPr>
          <p:cNvPicPr>
            <a:picLocks noChangeAspect="1"/>
          </p:cNvPicPr>
          <p:nvPr/>
        </p:nvPicPr>
        <p:blipFill>
          <a:blip r:embed="rId4"/>
          <a:stretch>
            <a:fillRect/>
          </a:stretch>
        </p:blipFill>
        <p:spPr>
          <a:xfrm>
            <a:off x="5871291" y="3415082"/>
            <a:ext cx="2895338" cy="1595802"/>
          </a:xfrm>
          <a:prstGeom prst="rect">
            <a:avLst/>
          </a:prstGeom>
        </p:spPr>
      </p:pic>
      <p:cxnSp>
        <p:nvCxnSpPr>
          <p:cNvPr id="8" name="Straight Arrow Connector 7">
            <a:extLst>
              <a:ext uri="{FF2B5EF4-FFF2-40B4-BE49-F238E27FC236}">
                <a16:creationId xmlns:a16="http://schemas.microsoft.com/office/drawing/2014/main" id="{DF8B9147-7A49-9A49-A4BF-D43B9D63AD0D}"/>
              </a:ext>
            </a:extLst>
          </p:cNvPr>
          <p:cNvCxnSpPr/>
          <p:nvPr/>
        </p:nvCxnSpPr>
        <p:spPr>
          <a:xfrm flipH="1" flipV="1">
            <a:off x="6357257" y="2598057"/>
            <a:ext cx="406400" cy="7257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807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012"/>
            <a:ext cx="9144000" cy="1143000"/>
          </a:xfrm>
        </p:spPr>
        <p:txBody>
          <a:bodyPr>
            <a:normAutofit/>
          </a:bodyPr>
          <a:lstStyle/>
          <a:p>
            <a:r>
              <a:rPr lang="en-US" sz="3400" dirty="0">
                <a:solidFill>
                  <a:srgbClr val="0000FF"/>
                </a:solidFill>
              </a:rPr>
              <a:t>Let’s Model 𝛉 as a Random Variable</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1" b="60505"/>
          <a:stretch/>
        </p:blipFill>
        <p:spPr>
          <a:xfrm>
            <a:off x="274033" y="879270"/>
            <a:ext cx="8640000" cy="2303582"/>
          </a:xfrm>
          <a:prstGeom prst="rect">
            <a:avLst/>
          </a:prstGeom>
        </p:spPr>
      </p:pic>
      <p:sp>
        <p:nvSpPr>
          <p:cNvPr id="3" name="Oval 2">
            <a:extLst>
              <a:ext uri="{FF2B5EF4-FFF2-40B4-BE49-F238E27FC236}">
                <a16:creationId xmlns:a16="http://schemas.microsoft.com/office/drawing/2014/main" id="{A81FCCD5-951F-7742-A150-55257A7910CA}"/>
              </a:ext>
            </a:extLst>
          </p:cNvPr>
          <p:cNvSpPr/>
          <p:nvPr/>
        </p:nvSpPr>
        <p:spPr>
          <a:xfrm>
            <a:off x="4151086" y="1465944"/>
            <a:ext cx="1524000" cy="56605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B267800-F776-214A-A2B3-5DCC64BBAFE5}"/>
              </a:ext>
            </a:extLst>
          </p:cNvPr>
          <p:cNvSpPr/>
          <p:nvPr/>
        </p:nvSpPr>
        <p:spPr>
          <a:xfrm>
            <a:off x="6408057" y="2022270"/>
            <a:ext cx="1850572" cy="56605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03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0729"/>
            <a:ext cx="8229600" cy="1143000"/>
          </a:xfrm>
        </p:spPr>
        <p:txBody>
          <a:bodyPr>
            <a:normAutofit fontScale="90000"/>
          </a:bodyPr>
          <a:lstStyle/>
          <a:p>
            <a:r>
              <a:rPr lang="en-US" dirty="0"/>
              <a:t>Maximum-A-Posterior (MAP) and Maximum Likelihood (ML) Estimation</a:t>
            </a:r>
          </a:p>
        </p:txBody>
      </p:sp>
    </p:spTree>
    <p:extLst>
      <p:ext uri="{BB962C8B-B14F-4D97-AF65-F5344CB8AC3E}">
        <p14:creationId xmlns:p14="http://schemas.microsoft.com/office/powerpoint/2010/main" val="36120843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Let’s Model 𝛉 as a Random Variable</a:t>
            </a:r>
          </a:p>
        </p:txBody>
      </p:sp>
      <p:pic>
        <p:nvPicPr>
          <p:cNvPr id="4" name="Picture 3"/>
          <p:cNvPicPr>
            <a:picLocks noChangeAspect="1"/>
          </p:cNvPicPr>
          <p:nvPr/>
        </p:nvPicPr>
        <p:blipFill>
          <a:blip r:embed="rId3"/>
          <a:stretch>
            <a:fillRect/>
          </a:stretch>
        </p:blipFill>
        <p:spPr>
          <a:xfrm>
            <a:off x="771575" y="3182851"/>
            <a:ext cx="4478690" cy="3531365"/>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882" y="4141134"/>
            <a:ext cx="3630706" cy="1512794"/>
          </a:xfrm>
          <a:prstGeom prst="rect">
            <a:avLst/>
          </a:prstGeom>
        </p:spPr>
      </p:pic>
      <p:pic>
        <p:nvPicPr>
          <p:cNvPr id="7" name="Picture 6" descr="latex-image-1.pdf"/>
          <p:cNvPicPr>
            <a:picLocks noChangeAspect="1"/>
          </p:cNvPicPr>
          <p:nvPr/>
        </p:nvPicPr>
        <p:blipFill rotWithShape="1">
          <a:blip r:embed="rId5">
            <a:extLst>
              <a:ext uri="{28A0092B-C50C-407E-A947-70E740481C1C}">
                <a14:useLocalDpi xmlns:a14="http://schemas.microsoft.com/office/drawing/2010/main" val="0"/>
              </a:ext>
            </a:extLst>
          </a:blip>
          <a:srcRect t="1" b="60505"/>
          <a:stretch/>
        </p:blipFill>
        <p:spPr>
          <a:xfrm>
            <a:off x="274033" y="879270"/>
            <a:ext cx="8640000" cy="2303582"/>
          </a:xfrm>
          <a:prstGeom prst="rect">
            <a:avLst/>
          </a:prstGeom>
        </p:spPr>
      </p:pic>
    </p:spTree>
    <p:extLst>
      <p:ext uri="{BB962C8B-B14F-4D97-AF65-F5344CB8AC3E}">
        <p14:creationId xmlns:p14="http://schemas.microsoft.com/office/powerpoint/2010/main" val="1331890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Beta-Binomial Model</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t="1" b="42758"/>
          <a:stretch/>
        </p:blipFill>
        <p:spPr>
          <a:xfrm>
            <a:off x="274033" y="879269"/>
            <a:ext cx="8640000" cy="3338719"/>
          </a:xfrm>
          <a:prstGeom prst="rect">
            <a:avLst/>
          </a:prstGeom>
        </p:spPr>
      </p:pic>
      <p:sp>
        <p:nvSpPr>
          <p:cNvPr id="6" name="Rectangle 5"/>
          <p:cNvSpPr/>
          <p:nvPr/>
        </p:nvSpPr>
        <p:spPr>
          <a:xfrm>
            <a:off x="3142035" y="3357563"/>
            <a:ext cx="4541465" cy="8633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309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atex-image-1.pdf"/>
          <p:cNvPicPr>
            <a:picLocks noChangeAspect="1"/>
          </p:cNvPicPr>
          <p:nvPr/>
        </p:nvPicPr>
        <p:blipFill rotWithShape="1">
          <a:blip r:embed="rId3">
            <a:extLst>
              <a:ext uri="{28A0092B-C50C-407E-A947-70E740481C1C}">
                <a14:useLocalDpi xmlns:a14="http://schemas.microsoft.com/office/drawing/2010/main" val="0"/>
              </a:ext>
            </a:extLst>
          </a:blip>
          <a:srcRect t="1" b="42758"/>
          <a:stretch/>
        </p:blipFill>
        <p:spPr>
          <a:xfrm>
            <a:off x="274033" y="879269"/>
            <a:ext cx="8640000" cy="3338719"/>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Beta-Binomial Model</a:t>
            </a:r>
          </a:p>
        </p:txBody>
      </p:sp>
      <p:sp>
        <p:nvSpPr>
          <p:cNvPr id="3" name="Rectangle 2"/>
          <p:cNvSpPr/>
          <p:nvPr/>
        </p:nvSpPr>
        <p:spPr>
          <a:xfrm>
            <a:off x="5951818" y="4217988"/>
            <a:ext cx="2655005" cy="836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187700" y="3318600"/>
            <a:ext cx="2159000" cy="6013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665818" y="1481500"/>
            <a:ext cx="2159000" cy="6013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825680" y="2044700"/>
            <a:ext cx="2362200" cy="6013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232400" y="3318600"/>
            <a:ext cx="2374900" cy="6013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687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b="30375"/>
          <a:stretch/>
        </p:blipFill>
        <p:spPr>
          <a:xfrm>
            <a:off x="274033" y="879269"/>
            <a:ext cx="8640000" cy="4061031"/>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Beta-Binomial Model</a:t>
            </a:r>
          </a:p>
        </p:txBody>
      </p:sp>
      <p:sp>
        <p:nvSpPr>
          <p:cNvPr id="11" name="Oval 10"/>
          <p:cNvSpPr/>
          <p:nvPr/>
        </p:nvSpPr>
        <p:spPr>
          <a:xfrm>
            <a:off x="4002960" y="3399201"/>
            <a:ext cx="360000" cy="360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51071" y="3399201"/>
            <a:ext cx="479476" cy="360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435611" y="4140284"/>
            <a:ext cx="835076" cy="360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961311" y="3399201"/>
            <a:ext cx="360000" cy="3600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59095" y="3399201"/>
            <a:ext cx="479476" cy="3600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925330" y="4140284"/>
            <a:ext cx="835076" cy="3600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45235" y="4220884"/>
            <a:ext cx="1976075" cy="719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5405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b="30375"/>
          <a:stretch/>
        </p:blipFill>
        <p:spPr>
          <a:xfrm>
            <a:off x="274033" y="879269"/>
            <a:ext cx="8640000" cy="4061031"/>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Beta-Binomial Model</a:t>
            </a:r>
          </a:p>
        </p:txBody>
      </p:sp>
      <p:sp>
        <p:nvSpPr>
          <p:cNvPr id="11" name="Oval 10"/>
          <p:cNvSpPr/>
          <p:nvPr/>
        </p:nvSpPr>
        <p:spPr>
          <a:xfrm>
            <a:off x="4002960" y="3399201"/>
            <a:ext cx="360000" cy="360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51071" y="3399201"/>
            <a:ext cx="479476" cy="360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435611" y="4140284"/>
            <a:ext cx="835076" cy="360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961311" y="3399201"/>
            <a:ext cx="360000" cy="3600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59095" y="3399201"/>
            <a:ext cx="479476" cy="3600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925330" y="4140284"/>
            <a:ext cx="835076" cy="3600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9754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atex-image-1.pdf"/>
          <p:cNvPicPr>
            <a:picLocks noChangeAspect="1"/>
          </p:cNvPicPr>
          <p:nvPr/>
        </p:nvPicPr>
        <p:blipFill rotWithShape="1">
          <a:blip r:embed="rId3">
            <a:extLst>
              <a:ext uri="{28A0092B-C50C-407E-A947-70E740481C1C}">
                <a14:useLocalDpi xmlns:a14="http://schemas.microsoft.com/office/drawing/2010/main" val="0"/>
              </a:ext>
            </a:extLst>
          </a:blip>
          <a:srcRect b="16134"/>
          <a:stretch/>
        </p:blipFill>
        <p:spPr>
          <a:xfrm>
            <a:off x="274033" y="879269"/>
            <a:ext cx="8640000" cy="4891659"/>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Beta-Binomial Model</a:t>
            </a:r>
          </a:p>
        </p:txBody>
      </p:sp>
      <p:sp>
        <p:nvSpPr>
          <p:cNvPr id="18" name="Rectangle 17"/>
          <p:cNvSpPr/>
          <p:nvPr/>
        </p:nvSpPr>
        <p:spPr>
          <a:xfrm>
            <a:off x="5822950" y="4902200"/>
            <a:ext cx="3232150" cy="558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1816742" y="4162212"/>
            <a:ext cx="3486123" cy="796576"/>
          </a:xfrm>
          <a:custGeom>
            <a:avLst/>
            <a:gdLst>
              <a:gd name="connsiteX0" fmla="*/ 96464 w 3486123"/>
              <a:gd name="connsiteY0" fmla="*/ 81590 h 796576"/>
              <a:gd name="connsiteX1" fmla="*/ 32155 w 3486123"/>
              <a:gd name="connsiteY1" fmla="*/ 290565 h 796576"/>
              <a:gd name="connsiteX2" fmla="*/ 16077 w 3486123"/>
              <a:gd name="connsiteY2" fmla="*/ 338790 h 796576"/>
              <a:gd name="connsiteX3" fmla="*/ 0 w 3486123"/>
              <a:gd name="connsiteY3" fmla="*/ 387015 h 796576"/>
              <a:gd name="connsiteX4" fmla="*/ 16077 w 3486123"/>
              <a:gd name="connsiteY4" fmla="*/ 692440 h 796576"/>
              <a:gd name="connsiteX5" fmla="*/ 48232 w 3486123"/>
              <a:gd name="connsiteY5" fmla="*/ 740665 h 796576"/>
              <a:gd name="connsiteX6" fmla="*/ 321547 w 3486123"/>
              <a:gd name="connsiteY6" fmla="*/ 756740 h 796576"/>
              <a:gd name="connsiteX7" fmla="*/ 1286189 w 3486123"/>
              <a:gd name="connsiteY7" fmla="*/ 756740 h 796576"/>
              <a:gd name="connsiteX8" fmla="*/ 1334421 w 3486123"/>
              <a:gd name="connsiteY8" fmla="*/ 740665 h 796576"/>
              <a:gd name="connsiteX9" fmla="*/ 1430885 w 3486123"/>
              <a:gd name="connsiteY9" fmla="*/ 724590 h 796576"/>
              <a:gd name="connsiteX10" fmla="*/ 1479117 w 3486123"/>
              <a:gd name="connsiteY10" fmla="*/ 692440 h 796576"/>
              <a:gd name="connsiteX11" fmla="*/ 1495195 w 3486123"/>
              <a:gd name="connsiteY11" fmla="*/ 644215 h 796576"/>
              <a:gd name="connsiteX12" fmla="*/ 1511272 w 3486123"/>
              <a:gd name="connsiteY12" fmla="*/ 451315 h 796576"/>
              <a:gd name="connsiteX13" fmla="*/ 1559504 w 3486123"/>
              <a:gd name="connsiteY13" fmla="*/ 354865 h 796576"/>
              <a:gd name="connsiteX14" fmla="*/ 2057902 w 3486123"/>
              <a:gd name="connsiteY14" fmla="*/ 387015 h 796576"/>
              <a:gd name="connsiteX15" fmla="*/ 2106134 w 3486123"/>
              <a:gd name="connsiteY15" fmla="*/ 403090 h 796576"/>
              <a:gd name="connsiteX16" fmla="*/ 2491991 w 3486123"/>
              <a:gd name="connsiteY16" fmla="*/ 370940 h 796576"/>
              <a:gd name="connsiteX17" fmla="*/ 2797461 w 3486123"/>
              <a:gd name="connsiteY17" fmla="*/ 387015 h 796576"/>
              <a:gd name="connsiteX18" fmla="*/ 3199395 w 3486123"/>
              <a:gd name="connsiteY18" fmla="*/ 403090 h 796576"/>
              <a:gd name="connsiteX19" fmla="*/ 3440556 w 3486123"/>
              <a:gd name="connsiteY19" fmla="*/ 33365 h 796576"/>
              <a:gd name="connsiteX20" fmla="*/ 3392323 w 3486123"/>
              <a:gd name="connsiteY20" fmla="*/ 17290 h 796576"/>
              <a:gd name="connsiteX21" fmla="*/ 3119008 w 3486123"/>
              <a:gd name="connsiteY21" fmla="*/ 1215 h 796576"/>
              <a:gd name="connsiteX22" fmla="*/ 2797461 w 3486123"/>
              <a:gd name="connsiteY22" fmla="*/ 17290 h 796576"/>
              <a:gd name="connsiteX23" fmla="*/ 2749229 w 3486123"/>
              <a:gd name="connsiteY23" fmla="*/ 33365 h 796576"/>
              <a:gd name="connsiteX24" fmla="*/ 2508069 w 3486123"/>
              <a:gd name="connsiteY24" fmla="*/ 65515 h 796576"/>
              <a:gd name="connsiteX25" fmla="*/ 1672046 w 3486123"/>
              <a:gd name="connsiteY25" fmla="*/ 49440 h 796576"/>
              <a:gd name="connsiteX26" fmla="*/ 1463040 w 3486123"/>
              <a:gd name="connsiteY26" fmla="*/ 33365 h 796576"/>
              <a:gd name="connsiteX27" fmla="*/ 1012874 w 3486123"/>
              <a:gd name="connsiteY27" fmla="*/ 49440 h 796576"/>
              <a:gd name="connsiteX28" fmla="*/ 643094 w 3486123"/>
              <a:gd name="connsiteY28" fmla="*/ 65515 h 796576"/>
              <a:gd name="connsiteX29" fmla="*/ 96464 w 3486123"/>
              <a:gd name="connsiteY29" fmla="*/ 81590 h 79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86123" h="796576">
                <a:moveTo>
                  <a:pt x="96464" y="81590"/>
                </a:moveTo>
                <a:cubicBezTo>
                  <a:pt x="55004" y="226678"/>
                  <a:pt x="76641" y="157127"/>
                  <a:pt x="32155" y="290565"/>
                </a:cubicBezTo>
                <a:lnTo>
                  <a:pt x="16077" y="338790"/>
                </a:lnTo>
                <a:lnTo>
                  <a:pt x="0" y="387015"/>
                </a:lnTo>
                <a:cubicBezTo>
                  <a:pt x="5359" y="488823"/>
                  <a:pt x="2300" y="591426"/>
                  <a:pt x="16077" y="692440"/>
                </a:cubicBezTo>
                <a:cubicBezTo>
                  <a:pt x="18688" y="711583"/>
                  <a:pt x="29326" y="736685"/>
                  <a:pt x="48232" y="740665"/>
                </a:cubicBezTo>
                <a:cubicBezTo>
                  <a:pt x="137537" y="759463"/>
                  <a:pt x="230442" y="751382"/>
                  <a:pt x="321547" y="756740"/>
                </a:cubicBezTo>
                <a:cubicBezTo>
                  <a:pt x="685137" y="829447"/>
                  <a:pt x="437984" y="785984"/>
                  <a:pt x="1286189" y="756740"/>
                </a:cubicBezTo>
                <a:cubicBezTo>
                  <a:pt x="1303126" y="756156"/>
                  <a:pt x="1317878" y="744341"/>
                  <a:pt x="1334421" y="740665"/>
                </a:cubicBezTo>
                <a:cubicBezTo>
                  <a:pt x="1366243" y="733594"/>
                  <a:pt x="1398730" y="729948"/>
                  <a:pt x="1430885" y="724590"/>
                </a:cubicBezTo>
                <a:cubicBezTo>
                  <a:pt x="1446962" y="713873"/>
                  <a:pt x="1467046" y="707527"/>
                  <a:pt x="1479117" y="692440"/>
                </a:cubicBezTo>
                <a:cubicBezTo>
                  <a:pt x="1489703" y="679209"/>
                  <a:pt x="1492955" y="661011"/>
                  <a:pt x="1495195" y="644215"/>
                </a:cubicBezTo>
                <a:cubicBezTo>
                  <a:pt x="1503724" y="580258"/>
                  <a:pt x="1502743" y="515272"/>
                  <a:pt x="1511272" y="451315"/>
                </a:cubicBezTo>
                <a:cubicBezTo>
                  <a:pt x="1516819" y="409718"/>
                  <a:pt x="1536922" y="388732"/>
                  <a:pt x="1559504" y="354865"/>
                </a:cubicBezTo>
                <a:cubicBezTo>
                  <a:pt x="1742950" y="361920"/>
                  <a:pt x="1892101" y="345571"/>
                  <a:pt x="2057902" y="387015"/>
                </a:cubicBezTo>
                <a:cubicBezTo>
                  <a:pt x="2074343" y="391125"/>
                  <a:pt x="2090057" y="397732"/>
                  <a:pt x="2106134" y="403090"/>
                </a:cubicBezTo>
                <a:cubicBezTo>
                  <a:pt x="2199159" y="393789"/>
                  <a:pt x="2412333" y="370940"/>
                  <a:pt x="2491991" y="370940"/>
                </a:cubicBezTo>
                <a:cubicBezTo>
                  <a:pt x="2593955" y="370940"/>
                  <a:pt x="2695602" y="382386"/>
                  <a:pt x="2797461" y="387015"/>
                </a:cubicBezTo>
                <a:lnTo>
                  <a:pt x="3199395" y="403090"/>
                </a:lnTo>
                <a:cubicBezTo>
                  <a:pt x="3533742" y="382196"/>
                  <a:pt x="3516391" y="469349"/>
                  <a:pt x="3440556" y="33365"/>
                </a:cubicBezTo>
                <a:cubicBezTo>
                  <a:pt x="3437652" y="16669"/>
                  <a:pt x="3409186" y="18976"/>
                  <a:pt x="3392323" y="17290"/>
                </a:cubicBezTo>
                <a:cubicBezTo>
                  <a:pt x="3301513" y="8210"/>
                  <a:pt x="3210113" y="6573"/>
                  <a:pt x="3119008" y="1215"/>
                </a:cubicBezTo>
                <a:cubicBezTo>
                  <a:pt x="3011826" y="6573"/>
                  <a:pt x="2904374" y="7995"/>
                  <a:pt x="2797461" y="17290"/>
                </a:cubicBezTo>
                <a:cubicBezTo>
                  <a:pt x="2780578" y="18758"/>
                  <a:pt x="2765772" y="29689"/>
                  <a:pt x="2749229" y="33365"/>
                </a:cubicBezTo>
                <a:cubicBezTo>
                  <a:pt x="2677063" y="49400"/>
                  <a:pt x="2577730" y="57776"/>
                  <a:pt x="2508069" y="65515"/>
                </a:cubicBezTo>
                <a:lnTo>
                  <a:pt x="1672046" y="49440"/>
                </a:lnTo>
                <a:cubicBezTo>
                  <a:pt x="1602205" y="47291"/>
                  <a:pt x="1532914" y="33365"/>
                  <a:pt x="1463040" y="33365"/>
                </a:cubicBezTo>
                <a:cubicBezTo>
                  <a:pt x="1312889" y="33365"/>
                  <a:pt x="1162929" y="44082"/>
                  <a:pt x="1012874" y="49440"/>
                </a:cubicBezTo>
                <a:cubicBezTo>
                  <a:pt x="829829" y="110446"/>
                  <a:pt x="950245" y="83580"/>
                  <a:pt x="643094" y="65515"/>
                </a:cubicBezTo>
                <a:cubicBezTo>
                  <a:pt x="91108" y="81748"/>
                  <a:pt x="96464" y="-100699"/>
                  <a:pt x="96464" y="81590"/>
                </a:cubicBezTo>
                <a:close/>
              </a:path>
            </a:pathLst>
          </a:cu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816742" y="4902200"/>
            <a:ext cx="1586858" cy="360000"/>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390826" y="4102100"/>
            <a:ext cx="4419674" cy="825500"/>
          </a:xfrm>
          <a:custGeom>
            <a:avLst/>
            <a:gdLst>
              <a:gd name="connsiteX0" fmla="*/ 38174 w 4419674"/>
              <a:gd name="connsiteY0" fmla="*/ 495300 h 825500"/>
              <a:gd name="connsiteX1" fmla="*/ 12774 w 4419674"/>
              <a:gd name="connsiteY1" fmla="*/ 558800 h 825500"/>
              <a:gd name="connsiteX2" fmla="*/ 74 w 4419674"/>
              <a:gd name="connsiteY2" fmla="*/ 596900 h 825500"/>
              <a:gd name="connsiteX3" fmla="*/ 12774 w 4419674"/>
              <a:gd name="connsiteY3" fmla="*/ 723900 h 825500"/>
              <a:gd name="connsiteX4" fmla="*/ 50874 w 4419674"/>
              <a:gd name="connsiteY4" fmla="*/ 736600 h 825500"/>
              <a:gd name="connsiteX5" fmla="*/ 101674 w 4419674"/>
              <a:gd name="connsiteY5" fmla="*/ 749300 h 825500"/>
              <a:gd name="connsiteX6" fmla="*/ 241374 w 4419674"/>
              <a:gd name="connsiteY6" fmla="*/ 800100 h 825500"/>
              <a:gd name="connsiteX7" fmla="*/ 292174 w 4419674"/>
              <a:gd name="connsiteY7" fmla="*/ 812800 h 825500"/>
              <a:gd name="connsiteX8" fmla="*/ 495374 w 4419674"/>
              <a:gd name="connsiteY8" fmla="*/ 800100 h 825500"/>
              <a:gd name="connsiteX9" fmla="*/ 1003374 w 4419674"/>
              <a:gd name="connsiteY9" fmla="*/ 825500 h 825500"/>
              <a:gd name="connsiteX10" fmla="*/ 1422474 w 4419674"/>
              <a:gd name="connsiteY10" fmla="*/ 812800 h 825500"/>
              <a:gd name="connsiteX11" fmla="*/ 1498674 w 4419674"/>
              <a:gd name="connsiteY11" fmla="*/ 800100 h 825500"/>
              <a:gd name="connsiteX12" fmla="*/ 1790774 w 4419674"/>
              <a:gd name="connsiteY12" fmla="*/ 787400 h 825500"/>
              <a:gd name="connsiteX13" fmla="*/ 1905074 w 4419674"/>
              <a:gd name="connsiteY13" fmla="*/ 774700 h 825500"/>
              <a:gd name="connsiteX14" fmla="*/ 1943174 w 4419674"/>
              <a:gd name="connsiteY14" fmla="*/ 762000 h 825500"/>
              <a:gd name="connsiteX15" fmla="*/ 1955874 w 4419674"/>
              <a:gd name="connsiteY15" fmla="*/ 635000 h 825500"/>
              <a:gd name="connsiteX16" fmla="*/ 1968574 w 4419674"/>
              <a:gd name="connsiteY16" fmla="*/ 596900 h 825500"/>
              <a:gd name="connsiteX17" fmla="*/ 2006674 w 4419674"/>
              <a:gd name="connsiteY17" fmla="*/ 571500 h 825500"/>
              <a:gd name="connsiteX18" fmla="*/ 2019374 w 4419674"/>
              <a:gd name="connsiteY18" fmla="*/ 520700 h 825500"/>
              <a:gd name="connsiteX19" fmla="*/ 2133674 w 4419674"/>
              <a:gd name="connsiteY19" fmla="*/ 469900 h 825500"/>
              <a:gd name="connsiteX20" fmla="*/ 2171774 w 4419674"/>
              <a:gd name="connsiteY20" fmla="*/ 457200 h 825500"/>
              <a:gd name="connsiteX21" fmla="*/ 2260674 w 4419674"/>
              <a:gd name="connsiteY21" fmla="*/ 431800 h 825500"/>
              <a:gd name="connsiteX22" fmla="*/ 4114874 w 4419674"/>
              <a:gd name="connsiteY22" fmla="*/ 444500 h 825500"/>
              <a:gd name="connsiteX23" fmla="*/ 4292674 w 4419674"/>
              <a:gd name="connsiteY23" fmla="*/ 393700 h 825500"/>
              <a:gd name="connsiteX24" fmla="*/ 4343474 w 4419674"/>
              <a:gd name="connsiteY24" fmla="*/ 355600 h 825500"/>
              <a:gd name="connsiteX25" fmla="*/ 4381574 w 4419674"/>
              <a:gd name="connsiteY25" fmla="*/ 330200 h 825500"/>
              <a:gd name="connsiteX26" fmla="*/ 4419674 w 4419674"/>
              <a:gd name="connsiteY26" fmla="*/ 254000 h 825500"/>
              <a:gd name="connsiteX27" fmla="*/ 4406974 w 4419674"/>
              <a:gd name="connsiteY27" fmla="*/ 114300 h 825500"/>
              <a:gd name="connsiteX28" fmla="*/ 4343474 w 4419674"/>
              <a:gd name="connsiteY28" fmla="*/ 63500 h 825500"/>
              <a:gd name="connsiteX29" fmla="*/ 4305374 w 4419674"/>
              <a:gd name="connsiteY29" fmla="*/ 38100 h 825500"/>
              <a:gd name="connsiteX30" fmla="*/ 4191074 w 4419674"/>
              <a:gd name="connsiteY30" fmla="*/ 25400 h 825500"/>
              <a:gd name="connsiteX31" fmla="*/ 4051374 w 4419674"/>
              <a:gd name="connsiteY31" fmla="*/ 0 h 825500"/>
              <a:gd name="connsiteX32" fmla="*/ 3797374 w 4419674"/>
              <a:gd name="connsiteY32" fmla="*/ 25400 h 825500"/>
              <a:gd name="connsiteX33" fmla="*/ 3708474 w 4419674"/>
              <a:gd name="connsiteY33" fmla="*/ 38100 h 825500"/>
              <a:gd name="connsiteX34" fmla="*/ 3543374 w 4419674"/>
              <a:gd name="connsiteY34" fmla="*/ 76200 h 825500"/>
              <a:gd name="connsiteX35" fmla="*/ 2159074 w 4419674"/>
              <a:gd name="connsiteY35" fmla="*/ 114300 h 825500"/>
              <a:gd name="connsiteX36" fmla="*/ 2006674 w 4419674"/>
              <a:gd name="connsiteY36" fmla="*/ 127000 h 825500"/>
              <a:gd name="connsiteX37" fmla="*/ 1955874 w 4419674"/>
              <a:gd name="connsiteY37" fmla="*/ 139700 h 825500"/>
              <a:gd name="connsiteX38" fmla="*/ 1943174 w 4419674"/>
              <a:gd name="connsiteY38" fmla="*/ 177800 h 825500"/>
              <a:gd name="connsiteX39" fmla="*/ 1905074 w 4419674"/>
              <a:gd name="connsiteY39" fmla="*/ 292100 h 825500"/>
              <a:gd name="connsiteX40" fmla="*/ 1892374 w 4419674"/>
              <a:gd name="connsiteY40" fmla="*/ 431800 h 825500"/>
              <a:gd name="connsiteX41" fmla="*/ 1879674 w 4419674"/>
              <a:gd name="connsiteY41" fmla="*/ 469900 h 825500"/>
              <a:gd name="connsiteX42" fmla="*/ 1841574 w 4419674"/>
              <a:gd name="connsiteY42" fmla="*/ 482600 h 825500"/>
              <a:gd name="connsiteX43" fmla="*/ 1231974 w 4419674"/>
              <a:gd name="connsiteY43" fmla="*/ 495300 h 825500"/>
              <a:gd name="connsiteX44" fmla="*/ 1155774 w 4419674"/>
              <a:gd name="connsiteY44" fmla="*/ 520700 h 825500"/>
              <a:gd name="connsiteX45" fmla="*/ 571574 w 4419674"/>
              <a:gd name="connsiteY45" fmla="*/ 520700 h 825500"/>
              <a:gd name="connsiteX46" fmla="*/ 508074 w 4419674"/>
              <a:gd name="connsiteY46" fmla="*/ 508000 h 825500"/>
              <a:gd name="connsiteX47" fmla="*/ 469974 w 4419674"/>
              <a:gd name="connsiteY47" fmla="*/ 495300 h 825500"/>
              <a:gd name="connsiteX48" fmla="*/ 279474 w 4419674"/>
              <a:gd name="connsiteY48" fmla="*/ 482600 h 825500"/>
              <a:gd name="connsiteX49" fmla="*/ 88974 w 4419674"/>
              <a:gd name="connsiteY49" fmla="*/ 495300 h 825500"/>
              <a:gd name="connsiteX50" fmla="*/ 38174 w 4419674"/>
              <a:gd name="connsiteY50" fmla="*/ 4953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419674" h="825500">
                <a:moveTo>
                  <a:pt x="38174" y="495300"/>
                </a:moveTo>
                <a:cubicBezTo>
                  <a:pt x="25474" y="505883"/>
                  <a:pt x="20779" y="537454"/>
                  <a:pt x="12774" y="558800"/>
                </a:cubicBezTo>
                <a:cubicBezTo>
                  <a:pt x="8074" y="571335"/>
                  <a:pt x="74" y="583513"/>
                  <a:pt x="74" y="596900"/>
                </a:cubicBezTo>
                <a:cubicBezTo>
                  <a:pt x="74" y="639444"/>
                  <a:pt x="-1765" y="683917"/>
                  <a:pt x="12774" y="723900"/>
                </a:cubicBezTo>
                <a:cubicBezTo>
                  <a:pt x="17349" y="736481"/>
                  <a:pt x="38002" y="732922"/>
                  <a:pt x="50874" y="736600"/>
                </a:cubicBezTo>
                <a:cubicBezTo>
                  <a:pt x="67657" y="741395"/>
                  <a:pt x="84741" y="745067"/>
                  <a:pt x="101674" y="749300"/>
                </a:cubicBezTo>
                <a:cubicBezTo>
                  <a:pt x="168820" y="794064"/>
                  <a:pt x="124966" y="770998"/>
                  <a:pt x="241374" y="800100"/>
                </a:cubicBezTo>
                <a:lnTo>
                  <a:pt x="292174" y="812800"/>
                </a:lnTo>
                <a:cubicBezTo>
                  <a:pt x="359907" y="808567"/>
                  <a:pt x="427509" y="800100"/>
                  <a:pt x="495374" y="800100"/>
                </a:cubicBezTo>
                <a:cubicBezTo>
                  <a:pt x="872171" y="800100"/>
                  <a:pt x="799577" y="791534"/>
                  <a:pt x="1003374" y="825500"/>
                </a:cubicBezTo>
                <a:cubicBezTo>
                  <a:pt x="1143074" y="821267"/>
                  <a:pt x="1282893" y="819958"/>
                  <a:pt x="1422474" y="812800"/>
                </a:cubicBezTo>
                <a:cubicBezTo>
                  <a:pt x="1448191" y="811481"/>
                  <a:pt x="1472985" y="801872"/>
                  <a:pt x="1498674" y="800100"/>
                </a:cubicBezTo>
                <a:cubicBezTo>
                  <a:pt x="1595902" y="793395"/>
                  <a:pt x="1693407" y="791633"/>
                  <a:pt x="1790774" y="787400"/>
                </a:cubicBezTo>
                <a:cubicBezTo>
                  <a:pt x="1828874" y="783167"/>
                  <a:pt x="1867261" y="781002"/>
                  <a:pt x="1905074" y="774700"/>
                </a:cubicBezTo>
                <a:cubicBezTo>
                  <a:pt x="1918279" y="772499"/>
                  <a:pt x="1938599" y="774581"/>
                  <a:pt x="1943174" y="762000"/>
                </a:cubicBezTo>
                <a:cubicBezTo>
                  <a:pt x="1957713" y="722017"/>
                  <a:pt x="1949405" y="677050"/>
                  <a:pt x="1955874" y="635000"/>
                </a:cubicBezTo>
                <a:cubicBezTo>
                  <a:pt x="1957910" y="621769"/>
                  <a:pt x="1960211" y="607353"/>
                  <a:pt x="1968574" y="596900"/>
                </a:cubicBezTo>
                <a:cubicBezTo>
                  <a:pt x="1978109" y="584981"/>
                  <a:pt x="1993974" y="579967"/>
                  <a:pt x="2006674" y="571500"/>
                </a:cubicBezTo>
                <a:cubicBezTo>
                  <a:pt x="2010907" y="554567"/>
                  <a:pt x="2008015" y="533952"/>
                  <a:pt x="2019374" y="520700"/>
                </a:cubicBezTo>
                <a:cubicBezTo>
                  <a:pt x="2051653" y="483041"/>
                  <a:pt x="2091586" y="481925"/>
                  <a:pt x="2133674" y="469900"/>
                </a:cubicBezTo>
                <a:cubicBezTo>
                  <a:pt x="2146546" y="466222"/>
                  <a:pt x="2158902" y="460878"/>
                  <a:pt x="2171774" y="457200"/>
                </a:cubicBezTo>
                <a:cubicBezTo>
                  <a:pt x="2283402" y="425306"/>
                  <a:pt x="2169323" y="462250"/>
                  <a:pt x="2260674" y="431800"/>
                </a:cubicBezTo>
                <a:lnTo>
                  <a:pt x="4114874" y="444500"/>
                </a:lnTo>
                <a:cubicBezTo>
                  <a:pt x="4175252" y="444500"/>
                  <a:pt x="4241158" y="425897"/>
                  <a:pt x="4292674" y="393700"/>
                </a:cubicBezTo>
                <a:cubicBezTo>
                  <a:pt x="4310623" y="382482"/>
                  <a:pt x="4326250" y="367903"/>
                  <a:pt x="4343474" y="355600"/>
                </a:cubicBezTo>
                <a:cubicBezTo>
                  <a:pt x="4355894" y="346728"/>
                  <a:pt x="4368874" y="338667"/>
                  <a:pt x="4381574" y="330200"/>
                </a:cubicBezTo>
                <a:cubicBezTo>
                  <a:pt x="4394416" y="310937"/>
                  <a:pt x="4419674" y="280290"/>
                  <a:pt x="4419674" y="254000"/>
                </a:cubicBezTo>
                <a:cubicBezTo>
                  <a:pt x="4419674" y="207241"/>
                  <a:pt x="4416771" y="160021"/>
                  <a:pt x="4406974" y="114300"/>
                </a:cubicBezTo>
                <a:cubicBezTo>
                  <a:pt x="4396698" y="66344"/>
                  <a:pt x="4376277" y="79901"/>
                  <a:pt x="4343474" y="63500"/>
                </a:cubicBezTo>
                <a:cubicBezTo>
                  <a:pt x="4329822" y="56674"/>
                  <a:pt x="4320182" y="41802"/>
                  <a:pt x="4305374" y="38100"/>
                </a:cubicBezTo>
                <a:cubicBezTo>
                  <a:pt x="4268184" y="28803"/>
                  <a:pt x="4229112" y="30155"/>
                  <a:pt x="4191074" y="25400"/>
                </a:cubicBezTo>
                <a:cubicBezTo>
                  <a:pt x="4100063" y="14024"/>
                  <a:pt x="4122370" y="17749"/>
                  <a:pt x="4051374" y="0"/>
                </a:cubicBezTo>
                <a:lnTo>
                  <a:pt x="3797374" y="25400"/>
                </a:lnTo>
                <a:cubicBezTo>
                  <a:pt x="3767623" y="28706"/>
                  <a:pt x="3737744" y="31828"/>
                  <a:pt x="3708474" y="38100"/>
                </a:cubicBezTo>
                <a:cubicBezTo>
                  <a:pt x="3626245" y="55720"/>
                  <a:pt x="3623712" y="70844"/>
                  <a:pt x="3543374" y="76200"/>
                </a:cubicBezTo>
                <a:cubicBezTo>
                  <a:pt x="2984502" y="113458"/>
                  <a:pt x="2796747" y="105190"/>
                  <a:pt x="2159074" y="114300"/>
                </a:cubicBezTo>
                <a:cubicBezTo>
                  <a:pt x="2108274" y="118533"/>
                  <a:pt x="2057256" y="120677"/>
                  <a:pt x="2006674" y="127000"/>
                </a:cubicBezTo>
                <a:cubicBezTo>
                  <a:pt x="1989354" y="129165"/>
                  <a:pt x="1969504" y="128796"/>
                  <a:pt x="1955874" y="139700"/>
                </a:cubicBezTo>
                <a:cubicBezTo>
                  <a:pt x="1945421" y="148063"/>
                  <a:pt x="1947874" y="165265"/>
                  <a:pt x="1943174" y="177800"/>
                </a:cubicBezTo>
                <a:cubicBezTo>
                  <a:pt x="1907306" y="273447"/>
                  <a:pt x="1926354" y="206978"/>
                  <a:pt x="1905074" y="292100"/>
                </a:cubicBezTo>
                <a:cubicBezTo>
                  <a:pt x="1900841" y="338667"/>
                  <a:pt x="1898987" y="385511"/>
                  <a:pt x="1892374" y="431800"/>
                </a:cubicBezTo>
                <a:cubicBezTo>
                  <a:pt x="1890481" y="445052"/>
                  <a:pt x="1889140" y="460434"/>
                  <a:pt x="1879674" y="469900"/>
                </a:cubicBezTo>
                <a:cubicBezTo>
                  <a:pt x="1870208" y="479366"/>
                  <a:pt x="1854951" y="482075"/>
                  <a:pt x="1841574" y="482600"/>
                </a:cubicBezTo>
                <a:cubicBezTo>
                  <a:pt x="1638486" y="490564"/>
                  <a:pt x="1435174" y="491067"/>
                  <a:pt x="1231974" y="495300"/>
                </a:cubicBezTo>
                <a:cubicBezTo>
                  <a:pt x="1206574" y="503767"/>
                  <a:pt x="1181862" y="514680"/>
                  <a:pt x="1155774" y="520700"/>
                </a:cubicBezTo>
                <a:cubicBezTo>
                  <a:pt x="989915" y="558975"/>
                  <a:pt x="619362" y="521925"/>
                  <a:pt x="571574" y="520700"/>
                </a:cubicBezTo>
                <a:cubicBezTo>
                  <a:pt x="550407" y="516467"/>
                  <a:pt x="529015" y="513235"/>
                  <a:pt x="508074" y="508000"/>
                </a:cubicBezTo>
                <a:cubicBezTo>
                  <a:pt x="495087" y="504753"/>
                  <a:pt x="483279" y="496778"/>
                  <a:pt x="469974" y="495300"/>
                </a:cubicBezTo>
                <a:cubicBezTo>
                  <a:pt x="406722" y="488272"/>
                  <a:pt x="342974" y="486833"/>
                  <a:pt x="279474" y="482600"/>
                </a:cubicBezTo>
                <a:cubicBezTo>
                  <a:pt x="215974" y="486833"/>
                  <a:pt x="152226" y="488272"/>
                  <a:pt x="88974" y="495300"/>
                </a:cubicBezTo>
                <a:cubicBezTo>
                  <a:pt x="-49423" y="510677"/>
                  <a:pt x="50874" y="484717"/>
                  <a:pt x="38174" y="495300"/>
                </a:cubicBezTo>
                <a:close/>
              </a:path>
            </a:pathLst>
          </a:cu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21" name="Oval 20"/>
          <p:cNvSpPr/>
          <p:nvPr/>
        </p:nvSpPr>
        <p:spPr>
          <a:xfrm>
            <a:off x="3314626" y="4902200"/>
            <a:ext cx="2590874" cy="360000"/>
          </a:xfrm>
          <a:prstGeom prst="ellipse">
            <a:avLst/>
          </a:prstGeom>
          <a:noFill/>
          <a:ln w="127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170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Beta-Binomial Model</a:t>
            </a:r>
          </a:p>
        </p:txBody>
      </p:sp>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b="16685"/>
          <a:stretch/>
        </p:blipFill>
        <p:spPr>
          <a:xfrm>
            <a:off x="274033" y="879269"/>
            <a:ext cx="8640000" cy="4859509"/>
          </a:xfrm>
          <a:prstGeom prst="rect">
            <a:avLst/>
          </a:prstGeom>
        </p:spPr>
      </p:pic>
    </p:spTree>
    <p:extLst>
      <p:ext uri="{BB962C8B-B14F-4D97-AF65-F5344CB8AC3E}">
        <p14:creationId xmlns:p14="http://schemas.microsoft.com/office/powerpoint/2010/main" val="230742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Beta-Binomial Model</a:t>
            </a:r>
          </a:p>
        </p:txBody>
      </p:sp>
      <p:pic>
        <p:nvPicPr>
          <p:cNvPr id="11" name="Picture 10" descr="latex-image-1.pdf"/>
          <p:cNvPicPr>
            <a:picLocks noChangeAspect="1"/>
          </p:cNvPicPr>
          <p:nvPr/>
        </p:nvPicPr>
        <p:blipFill rotWithShape="1">
          <a:blip r:embed="rId3">
            <a:extLst>
              <a:ext uri="{28A0092B-C50C-407E-A947-70E740481C1C}">
                <a14:useLocalDpi xmlns:a14="http://schemas.microsoft.com/office/drawing/2010/main" val="0"/>
              </a:ext>
            </a:extLst>
          </a:blip>
          <a:srcRect b="4834"/>
          <a:stretch/>
        </p:blipFill>
        <p:spPr>
          <a:xfrm>
            <a:off x="274033" y="879270"/>
            <a:ext cx="8640000" cy="5550734"/>
          </a:xfrm>
          <a:prstGeom prst="rect">
            <a:avLst/>
          </a:prstGeom>
        </p:spPr>
      </p:pic>
    </p:spTree>
    <p:extLst>
      <p:ext uri="{BB962C8B-B14F-4D97-AF65-F5344CB8AC3E}">
        <p14:creationId xmlns:p14="http://schemas.microsoft.com/office/powerpoint/2010/main" val="10839415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33" y="879269"/>
            <a:ext cx="8640000" cy="5832681"/>
          </a:xfrm>
          <a:prstGeom prst="rect">
            <a:avLst/>
          </a:prstGeom>
        </p:spPr>
      </p:pic>
      <p:sp>
        <p:nvSpPr>
          <p:cNvPr id="2" name="Title 1"/>
          <p:cNvSpPr>
            <a:spLocks noGrp="1"/>
          </p:cNvSpPr>
          <p:nvPr>
            <p:ph type="title"/>
          </p:nvPr>
        </p:nvSpPr>
        <p:spPr>
          <a:xfrm>
            <a:off x="457200" y="-79012"/>
            <a:ext cx="8229600" cy="1143000"/>
          </a:xfrm>
        </p:spPr>
        <p:txBody>
          <a:bodyPr>
            <a:normAutofit/>
          </a:bodyPr>
          <a:lstStyle/>
          <a:p>
            <a:r>
              <a:rPr lang="en-US" sz="3400" dirty="0">
                <a:solidFill>
                  <a:srgbClr val="0000FF"/>
                </a:solidFill>
              </a:rPr>
              <a:t>Beta-Binomial Model</a:t>
            </a:r>
          </a:p>
        </p:txBody>
      </p:sp>
    </p:spTree>
    <p:extLst>
      <p:ext uri="{BB962C8B-B14F-4D97-AF65-F5344CB8AC3E}">
        <p14:creationId xmlns:p14="http://schemas.microsoft.com/office/powerpoint/2010/main" val="2463096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61" y="4658663"/>
            <a:ext cx="4113073" cy="828000"/>
          </a:xfrm>
          <a:prstGeom prst="rect">
            <a:avLst/>
          </a:prstGeom>
        </p:spPr>
      </p:pic>
      <p:sp>
        <p:nvSpPr>
          <p:cNvPr id="2" name="Title 1"/>
          <p:cNvSpPr>
            <a:spLocks noGrp="1"/>
          </p:cNvSpPr>
          <p:nvPr>
            <p:ph type="title"/>
          </p:nvPr>
        </p:nvSpPr>
        <p:spPr/>
        <p:txBody>
          <a:bodyPr>
            <a:normAutofit/>
          </a:bodyPr>
          <a:lstStyle/>
          <a:p>
            <a:r>
              <a:rPr lang="en-US" sz="3400" dirty="0">
                <a:solidFill>
                  <a:srgbClr val="0000FF"/>
                </a:solidFill>
              </a:rPr>
              <a:t>Beta-Binomial Model</a:t>
            </a:r>
            <a:endParaRPr lang="en-US" sz="3400" dirty="0"/>
          </a:p>
        </p:txBody>
      </p:sp>
      <p:pic>
        <p:nvPicPr>
          <p:cNvPr id="4" name="Picture 3"/>
          <p:cNvPicPr>
            <a:picLocks noChangeAspect="1"/>
          </p:cNvPicPr>
          <p:nvPr/>
        </p:nvPicPr>
        <p:blipFill>
          <a:blip r:embed="rId4"/>
          <a:stretch>
            <a:fillRect/>
          </a:stretch>
        </p:blipFill>
        <p:spPr>
          <a:xfrm>
            <a:off x="216274" y="1321188"/>
            <a:ext cx="8708277" cy="3310227"/>
          </a:xfrm>
          <a:prstGeom prst="rect">
            <a:avLst/>
          </a:prstGeom>
        </p:spPr>
      </p:pic>
      <p:sp>
        <p:nvSpPr>
          <p:cNvPr id="10" name="Rectangle 9"/>
          <p:cNvSpPr/>
          <p:nvPr/>
        </p:nvSpPr>
        <p:spPr>
          <a:xfrm>
            <a:off x="2620609" y="1321188"/>
            <a:ext cx="1591659"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279032" y="1321188"/>
            <a:ext cx="1591659"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949" y="4658663"/>
            <a:ext cx="4227512" cy="828000"/>
          </a:xfrm>
          <a:prstGeom prst="rect">
            <a:avLst/>
          </a:prstGeom>
        </p:spPr>
      </p:pic>
      <p:sp>
        <p:nvSpPr>
          <p:cNvPr id="13" name="TextBox 12"/>
          <p:cNvSpPr txBox="1"/>
          <p:nvPr/>
        </p:nvSpPr>
        <p:spPr>
          <a:xfrm>
            <a:off x="216274" y="6012053"/>
            <a:ext cx="5955476" cy="369332"/>
          </a:xfrm>
          <a:prstGeom prst="rect">
            <a:avLst/>
          </a:prstGeom>
          <a:noFill/>
        </p:spPr>
        <p:txBody>
          <a:bodyPr wrap="none" rtlCol="0">
            <a:spAutoFit/>
          </a:bodyPr>
          <a:lstStyle/>
          <a:p>
            <a:r>
              <a:rPr lang="en-US" dirty="0"/>
              <a:t>Observe posterior tends to be “between” likelihood and prior</a:t>
            </a:r>
          </a:p>
        </p:txBody>
      </p:sp>
    </p:spTree>
    <p:extLst>
      <p:ext uri="{BB962C8B-B14F-4D97-AF65-F5344CB8AC3E}">
        <p14:creationId xmlns:p14="http://schemas.microsoft.com/office/powerpoint/2010/main" val="61538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15"/>
            <a:ext cx="8229600" cy="1143000"/>
          </a:xfrm>
        </p:spPr>
        <p:txBody>
          <a:bodyPr>
            <a:normAutofit/>
          </a:bodyPr>
          <a:lstStyle/>
          <a:p>
            <a:r>
              <a:rPr lang="en-US" sz="3400" dirty="0"/>
              <a:t>Digression: argmax and </a:t>
            </a:r>
            <a:r>
              <a:rPr lang="en-US" sz="3400" dirty="0" err="1"/>
              <a:t>argmin</a:t>
            </a:r>
            <a:endParaRPr lang="en-US" sz="3400" dirty="0"/>
          </a:p>
        </p:txBody>
      </p:sp>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b="84955"/>
          <a:stretch/>
        </p:blipFill>
        <p:spPr>
          <a:xfrm>
            <a:off x="253588" y="1046157"/>
            <a:ext cx="8640000" cy="430218"/>
          </a:xfrm>
          <a:prstGeom prst="rect">
            <a:avLst/>
          </a:prstGeom>
        </p:spPr>
      </p:pic>
    </p:spTree>
    <p:extLst>
      <p:ext uri="{BB962C8B-B14F-4D97-AF65-F5344CB8AC3E}">
        <p14:creationId xmlns:p14="http://schemas.microsoft.com/office/powerpoint/2010/main" val="1849075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07"/>
            <a:ext cx="8229600" cy="1143000"/>
          </a:xfrm>
        </p:spPr>
        <p:txBody>
          <a:bodyPr>
            <a:normAutofit/>
          </a:bodyPr>
          <a:lstStyle/>
          <a:p>
            <a:r>
              <a:rPr lang="en-US" sz="3400" dirty="0"/>
              <a:t>MAP, ML Estimates</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85423"/>
          <a:stretch/>
        </p:blipFill>
        <p:spPr>
          <a:xfrm>
            <a:off x="430413" y="1210907"/>
            <a:ext cx="8280000" cy="611917"/>
          </a:xfrm>
          <a:prstGeom prst="rect">
            <a:avLst/>
          </a:prstGeom>
        </p:spPr>
      </p:pic>
    </p:spTree>
    <p:extLst>
      <p:ext uri="{BB962C8B-B14F-4D97-AF65-F5344CB8AC3E}">
        <p14:creationId xmlns:p14="http://schemas.microsoft.com/office/powerpoint/2010/main" val="36630371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07"/>
            <a:ext cx="8229600" cy="1143000"/>
          </a:xfrm>
        </p:spPr>
        <p:txBody>
          <a:bodyPr>
            <a:normAutofit/>
          </a:bodyPr>
          <a:lstStyle/>
          <a:p>
            <a:r>
              <a:rPr lang="en-US" sz="3400" dirty="0"/>
              <a:t>MAP, ML Estimates</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70473"/>
          <a:stretch/>
        </p:blipFill>
        <p:spPr>
          <a:xfrm>
            <a:off x="430413" y="1210908"/>
            <a:ext cx="8280000" cy="1239446"/>
          </a:xfrm>
          <a:prstGeom prst="rect">
            <a:avLst/>
          </a:prstGeom>
        </p:spPr>
      </p:pic>
    </p:spTree>
    <p:extLst>
      <p:ext uri="{BB962C8B-B14F-4D97-AF65-F5344CB8AC3E}">
        <p14:creationId xmlns:p14="http://schemas.microsoft.com/office/powerpoint/2010/main" val="1869968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07"/>
            <a:ext cx="8229600" cy="1143000"/>
          </a:xfrm>
        </p:spPr>
        <p:txBody>
          <a:bodyPr>
            <a:normAutofit/>
          </a:bodyPr>
          <a:lstStyle/>
          <a:p>
            <a:r>
              <a:rPr lang="en-US" sz="3400" dirty="0"/>
              <a:t>MAP, ML Estimates</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30965"/>
          <a:stretch/>
        </p:blipFill>
        <p:spPr>
          <a:xfrm>
            <a:off x="430413" y="1210907"/>
            <a:ext cx="8280000" cy="2897917"/>
          </a:xfrm>
          <a:prstGeom prst="rect">
            <a:avLst/>
          </a:prstGeom>
        </p:spPr>
      </p:pic>
      <p:sp>
        <p:nvSpPr>
          <p:cNvPr id="5" name="Oval 4"/>
          <p:cNvSpPr>
            <a:spLocks noChangeAspect="1"/>
          </p:cNvSpPr>
          <p:nvPr/>
        </p:nvSpPr>
        <p:spPr>
          <a:xfrm>
            <a:off x="4125557" y="1099779"/>
            <a:ext cx="288000" cy="288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183990" y="1707860"/>
            <a:ext cx="1008000" cy="51837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55439" y="1707860"/>
            <a:ext cx="983728" cy="51837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4283347" y="1387779"/>
            <a:ext cx="288000" cy="2880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3951043" y="1387098"/>
            <a:ext cx="288000" cy="288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2891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07"/>
            <a:ext cx="8229600" cy="1143000"/>
          </a:xfrm>
        </p:spPr>
        <p:txBody>
          <a:bodyPr>
            <a:normAutofit/>
          </a:bodyPr>
          <a:lstStyle/>
          <a:p>
            <a:r>
              <a:rPr lang="en-US" sz="3400" dirty="0"/>
              <a:t>MAP, ML Estimates</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13" y="1210907"/>
            <a:ext cx="8280000" cy="4197729"/>
          </a:xfrm>
          <a:prstGeom prst="rect">
            <a:avLst/>
          </a:prstGeom>
        </p:spPr>
      </p:pic>
      <p:sp>
        <p:nvSpPr>
          <p:cNvPr id="5" name="Oval 4"/>
          <p:cNvSpPr>
            <a:spLocks noChangeAspect="1"/>
          </p:cNvSpPr>
          <p:nvPr/>
        </p:nvSpPr>
        <p:spPr>
          <a:xfrm>
            <a:off x="4125557" y="1099779"/>
            <a:ext cx="288000" cy="288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183990" y="1707860"/>
            <a:ext cx="1008000" cy="51837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155439" y="1707860"/>
            <a:ext cx="983728" cy="51837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4283347" y="1387779"/>
            <a:ext cx="288000" cy="2880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51043" y="1387098"/>
            <a:ext cx="288000" cy="2880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294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07"/>
            <a:ext cx="8229600" cy="1143000"/>
          </a:xfrm>
        </p:spPr>
        <p:txBody>
          <a:bodyPr>
            <a:normAutofit/>
          </a:bodyPr>
          <a:lstStyle/>
          <a:p>
            <a:r>
              <a:rPr lang="en-US" sz="3400" dirty="0"/>
              <a:t>MAP Trades Off Prior and Observations</a:t>
            </a:r>
          </a:p>
        </p:txBody>
      </p:sp>
      <p:pic>
        <p:nvPicPr>
          <p:cNvPr id="7" name="Picture 6" descr="latex-image-1.pdf"/>
          <p:cNvPicPr>
            <a:picLocks noChangeAspect="1"/>
          </p:cNvPicPr>
          <p:nvPr/>
        </p:nvPicPr>
        <p:blipFill rotWithShape="1">
          <a:blip r:embed="rId3">
            <a:extLst>
              <a:ext uri="{28A0092B-C50C-407E-A947-70E740481C1C}">
                <a14:useLocalDpi xmlns:a14="http://schemas.microsoft.com/office/drawing/2010/main" val="0"/>
              </a:ext>
            </a:extLst>
          </a:blip>
          <a:srcRect b="88276"/>
          <a:stretch/>
        </p:blipFill>
        <p:spPr>
          <a:xfrm>
            <a:off x="441123" y="1226244"/>
            <a:ext cx="8280000" cy="611522"/>
          </a:xfrm>
          <a:prstGeom prst="rect">
            <a:avLst/>
          </a:prstGeom>
        </p:spPr>
      </p:pic>
    </p:spTree>
    <p:extLst>
      <p:ext uri="{BB962C8B-B14F-4D97-AF65-F5344CB8AC3E}">
        <p14:creationId xmlns:p14="http://schemas.microsoft.com/office/powerpoint/2010/main" val="34181290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07"/>
            <a:ext cx="8229600" cy="1143000"/>
          </a:xfrm>
        </p:spPr>
        <p:txBody>
          <a:bodyPr>
            <a:normAutofit/>
          </a:bodyPr>
          <a:lstStyle/>
          <a:p>
            <a:r>
              <a:rPr lang="en-US" sz="3400" dirty="0"/>
              <a:t>MAP Trades Off Prior and Observations</a:t>
            </a:r>
          </a:p>
        </p:txBody>
      </p:sp>
      <p:pic>
        <p:nvPicPr>
          <p:cNvPr id="7" name="Picture 6" descr="latex-image-1.pdf"/>
          <p:cNvPicPr>
            <a:picLocks noChangeAspect="1"/>
          </p:cNvPicPr>
          <p:nvPr/>
        </p:nvPicPr>
        <p:blipFill rotWithShape="1">
          <a:blip r:embed="rId3">
            <a:extLst>
              <a:ext uri="{28A0092B-C50C-407E-A947-70E740481C1C}">
                <a14:useLocalDpi xmlns:a14="http://schemas.microsoft.com/office/drawing/2010/main" val="0"/>
              </a:ext>
            </a:extLst>
          </a:blip>
          <a:srcRect b="75673"/>
          <a:stretch/>
        </p:blipFill>
        <p:spPr>
          <a:xfrm>
            <a:off x="441123" y="1226243"/>
            <a:ext cx="8280000" cy="1268933"/>
          </a:xfrm>
          <a:prstGeom prst="rect">
            <a:avLst/>
          </a:prstGeom>
        </p:spPr>
      </p:pic>
    </p:spTree>
    <p:extLst>
      <p:ext uri="{BB962C8B-B14F-4D97-AF65-F5344CB8AC3E}">
        <p14:creationId xmlns:p14="http://schemas.microsoft.com/office/powerpoint/2010/main" val="36932473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tex-image-1.pdf"/>
          <p:cNvPicPr>
            <a:picLocks noChangeAspect="1"/>
          </p:cNvPicPr>
          <p:nvPr/>
        </p:nvPicPr>
        <p:blipFill rotWithShape="1">
          <a:blip r:embed="rId3">
            <a:extLst>
              <a:ext uri="{28A0092B-C50C-407E-A947-70E740481C1C}">
                <a14:useLocalDpi xmlns:a14="http://schemas.microsoft.com/office/drawing/2010/main" val="0"/>
              </a:ext>
            </a:extLst>
          </a:blip>
          <a:srcRect b="60205"/>
          <a:stretch/>
        </p:blipFill>
        <p:spPr>
          <a:xfrm>
            <a:off x="441123" y="1226243"/>
            <a:ext cx="8280000" cy="2075757"/>
          </a:xfrm>
          <a:prstGeom prst="rect">
            <a:avLst/>
          </a:prstGeom>
        </p:spPr>
      </p:pic>
      <p:sp>
        <p:nvSpPr>
          <p:cNvPr id="2" name="Title 1"/>
          <p:cNvSpPr>
            <a:spLocks noGrp="1"/>
          </p:cNvSpPr>
          <p:nvPr>
            <p:ph type="title"/>
          </p:nvPr>
        </p:nvSpPr>
        <p:spPr>
          <a:xfrm>
            <a:off x="457200" y="67907"/>
            <a:ext cx="8229600" cy="1143000"/>
          </a:xfrm>
        </p:spPr>
        <p:txBody>
          <a:bodyPr>
            <a:normAutofit/>
          </a:bodyPr>
          <a:lstStyle/>
          <a:p>
            <a:r>
              <a:rPr lang="en-US" sz="3400" dirty="0"/>
              <a:t>MAP Trades Off Prior and Observations</a:t>
            </a:r>
          </a:p>
        </p:txBody>
      </p:sp>
      <p:sp>
        <p:nvSpPr>
          <p:cNvPr id="3" name="Rectangle 2"/>
          <p:cNvSpPr/>
          <p:nvPr/>
        </p:nvSpPr>
        <p:spPr>
          <a:xfrm>
            <a:off x="4279044" y="2554978"/>
            <a:ext cx="2494849" cy="11489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9755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tex-image-1.pdf"/>
          <p:cNvPicPr>
            <a:picLocks noChangeAspect="1"/>
          </p:cNvPicPr>
          <p:nvPr/>
        </p:nvPicPr>
        <p:blipFill rotWithShape="1">
          <a:blip r:embed="rId3">
            <a:extLst>
              <a:ext uri="{28A0092B-C50C-407E-A947-70E740481C1C}">
                <a14:useLocalDpi xmlns:a14="http://schemas.microsoft.com/office/drawing/2010/main" val="0"/>
              </a:ext>
            </a:extLst>
          </a:blip>
          <a:srcRect b="60205"/>
          <a:stretch/>
        </p:blipFill>
        <p:spPr>
          <a:xfrm>
            <a:off x="441123" y="1226243"/>
            <a:ext cx="8280000" cy="2075757"/>
          </a:xfrm>
          <a:prstGeom prst="rect">
            <a:avLst/>
          </a:prstGeom>
        </p:spPr>
      </p:pic>
      <p:sp>
        <p:nvSpPr>
          <p:cNvPr id="2" name="Title 1"/>
          <p:cNvSpPr>
            <a:spLocks noGrp="1"/>
          </p:cNvSpPr>
          <p:nvPr>
            <p:ph type="title"/>
          </p:nvPr>
        </p:nvSpPr>
        <p:spPr>
          <a:xfrm>
            <a:off x="457200" y="67907"/>
            <a:ext cx="8229600" cy="1143000"/>
          </a:xfrm>
        </p:spPr>
        <p:txBody>
          <a:bodyPr>
            <a:normAutofit/>
          </a:bodyPr>
          <a:lstStyle/>
          <a:p>
            <a:r>
              <a:rPr lang="en-US" sz="3400" dirty="0"/>
              <a:t>MAP Trades Off Prior and Observations</a:t>
            </a:r>
          </a:p>
        </p:txBody>
      </p:sp>
      <p:sp>
        <p:nvSpPr>
          <p:cNvPr id="4" name="Oval 3"/>
          <p:cNvSpPr/>
          <p:nvPr/>
        </p:nvSpPr>
        <p:spPr>
          <a:xfrm>
            <a:off x="2923390" y="2884488"/>
            <a:ext cx="1318410" cy="51837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148850" y="2431760"/>
            <a:ext cx="983728" cy="51837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259062" y="2431760"/>
            <a:ext cx="983728" cy="51837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425290" y="2909152"/>
            <a:ext cx="505610" cy="518376"/>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0513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b="43161"/>
          <a:stretch/>
        </p:blipFill>
        <p:spPr>
          <a:xfrm>
            <a:off x="441123" y="1226243"/>
            <a:ext cx="8280000" cy="2964757"/>
          </a:xfrm>
          <a:prstGeom prst="rect">
            <a:avLst/>
          </a:prstGeom>
        </p:spPr>
      </p:pic>
      <p:sp>
        <p:nvSpPr>
          <p:cNvPr id="2" name="Title 1"/>
          <p:cNvSpPr>
            <a:spLocks noGrp="1"/>
          </p:cNvSpPr>
          <p:nvPr>
            <p:ph type="title"/>
          </p:nvPr>
        </p:nvSpPr>
        <p:spPr>
          <a:xfrm>
            <a:off x="457200" y="67907"/>
            <a:ext cx="8229600" cy="1143000"/>
          </a:xfrm>
        </p:spPr>
        <p:txBody>
          <a:bodyPr>
            <a:normAutofit/>
          </a:bodyPr>
          <a:lstStyle/>
          <a:p>
            <a:r>
              <a:rPr lang="en-US" sz="3400" dirty="0"/>
              <a:t>MAP Trades Off Prior and Observations</a:t>
            </a:r>
          </a:p>
        </p:txBody>
      </p:sp>
      <p:sp>
        <p:nvSpPr>
          <p:cNvPr id="7" name="Oval 6"/>
          <p:cNvSpPr/>
          <p:nvPr/>
        </p:nvSpPr>
        <p:spPr>
          <a:xfrm rot="833224">
            <a:off x="4998704" y="3427634"/>
            <a:ext cx="1501942" cy="382677"/>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9" name="Oval 8"/>
          <p:cNvSpPr>
            <a:spLocks noChangeAspect="1"/>
          </p:cNvSpPr>
          <p:nvPr/>
        </p:nvSpPr>
        <p:spPr>
          <a:xfrm>
            <a:off x="5296836" y="2518826"/>
            <a:ext cx="849964"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 name="Oval 5"/>
          <p:cNvSpPr>
            <a:spLocks noChangeAspect="1"/>
          </p:cNvSpPr>
          <p:nvPr/>
        </p:nvSpPr>
        <p:spPr>
          <a:xfrm>
            <a:off x="4585636" y="2493426"/>
            <a:ext cx="434600" cy="4346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2803832" y="3276600"/>
            <a:ext cx="1476141" cy="768350"/>
          </a:xfrm>
          <a:custGeom>
            <a:avLst/>
            <a:gdLst>
              <a:gd name="connsiteX0" fmla="*/ 307668 w 1476141"/>
              <a:gd name="connsiteY0" fmla="*/ 25400 h 768350"/>
              <a:gd name="connsiteX1" fmla="*/ 244168 w 1476141"/>
              <a:gd name="connsiteY1" fmla="*/ 12700 h 768350"/>
              <a:gd name="connsiteX2" fmla="*/ 187018 w 1476141"/>
              <a:gd name="connsiteY2" fmla="*/ 6350 h 768350"/>
              <a:gd name="connsiteX3" fmla="*/ 148918 w 1476141"/>
              <a:gd name="connsiteY3" fmla="*/ 0 h 768350"/>
              <a:gd name="connsiteX4" fmla="*/ 40968 w 1476141"/>
              <a:gd name="connsiteY4" fmla="*/ 6350 h 768350"/>
              <a:gd name="connsiteX5" fmla="*/ 21918 w 1476141"/>
              <a:gd name="connsiteY5" fmla="*/ 19050 h 768350"/>
              <a:gd name="connsiteX6" fmla="*/ 15568 w 1476141"/>
              <a:gd name="connsiteY6" fmla="*/ 50800 h 768350"/>
              <a:gd name="connsiteX7" fmla="*/ 9218 w 1476141"/>
              <a:gd name="connsiteY7" fmla="*/ 69850 h 768350"/>
              <a:gd name="connsiteX8" fmla="*/ 34618 w 1476141"/>
              <a:gd name="connsiteY8" fmla="*/ 304800 h 768350"/>
              <a:gd name="connsiteX9" fmla="*/ 53668 w 1476141"/>
              <a:gd name="connsiteY9" fmla="*/ 317500 h 768350"/>
              <a:gd name="connsiteX10" fmla="*/ 60018 w 1476141"/>
              <a:gd name="connsiteY10" fmla="*/ 336550 h 768350"/>
              <a:gd name="connsiteX11" fmla="*/ 117168 w 1476141"/>
              <a:gd name="connsiteY11" fmla="*/ 361950 h 768350"/>
              <a:gd name="connsiteX12" fmla="*/ 180668 w 1476141"/>
              <a:gd name="connsiteY12" fmla="*/ 374650 h 768350"/>
              <a:gd name="connsiteX13" fmla="*/ 320368 w 1476141"/>
              <a:gd name="connsiteY13" fmla="*/ 368300 h 768350"/>
              <a:gd name="connsiteX14" fmla="*/ 339418 w 1476141"/>
              <a:gd name="connsiteY14" fmla="*/ 361950 h 768350"/>
              <a:gd name="connsiteX15" fmla="*/ 390218 w 1476141"/>
              <a:gd name="connsiteY15" fmla="*/ 355600 h 768350"/>
              <a:gd name="connsiteX16" fmla="*/ 517218 w 1476141"/>
              <a:gd name="connsiteY16" fmla="*/ 349250 h 768350"/>
              <a:gd name="connsiteX17" fmla="*/ 606118 w 1476141"/>
              <a:gd name="connsiteY17" fmla="*/ 336550 h 768350"/>
              <a:gd name="connsiteX18" fmla="*/ 783918 w 1476141"/>
              <a:gd name="connsiteY18" fmla="*/ 355600 h 768350"/>
              <a:gd name="connsiteX19" fmla="*/ 809318 w 1476141"/>
              <a:gd name="connsiteY19" fmla="*/ 368300 h 768350"/>
              <a:gd name="connsiteX20" fmla="*/ 841068 w 1476141"/>
              <a:gd name="connsiteY20" fmla="*/ 412750 h 768350"/>
              <a:gd name="connsiteX21" fmla="*/ 847418 w 1476141"/>
              <a:gd name="connsiteY21" fmla="*/ 431800 h 768350"/>
              <a:gd name="connsiteX22" fmla="*/ 860118 w 1476141"/>
              <a:gd name="connsiteY22" fmla="*/ 463550 h 768350"/>
              <a:gd name="connsiteX23" fmla="*/ 879168 w 1476141"/>
              <a:gd name="connsiteY23" fmla="*/ 501650 h 768350"/>
              <a:gd name="connsiteX24" fmla="*/ 891868 w 1476141"/>
              <a:gd name="connsiteY24" fmla="*/ 520700 h 768350"/>
              <a:gd name="connsiteX25" fmla="*/ 898218 w 1476141"/>
              <a:gd name="connsiteY25" fmla="*/ 539750 h 768350"/>
              <a:gd name="connsiteX26" fmla="*/ 929968 w 1476141"/>
              <a:gd name="connsiteY26" fmla="*/ 635000 h 768350"/>
              <a:gd name="connsiteX27" fmla="*/ 942668 w 1476141"/>
              <a:gd name="connsiteY27" fmla="*/ 660400 h 768350"/>
              <a:gd name="connsiteX28" fmla="*/ 999818 w 1476141"/>
              <a:gd name="connsiteY28" fmla="*/ 711200 h 768350"/>
              <a:gd name="connsiteX29" fmla="*/ 1056968 w 1476141"/>
              <a:gd name="connsiteY29" fmla="*/ 749300 h 768350"/>
              <a:gd name="connsiteX30" fmla="*/ 1095068 w 1476141"/>
              <a:gd name="connsiteY30" fmla="*/ 762000 h 768350"/>
              <a:gd name="connsiteX31" fmla="*/ 1114118 w 1476141"/>
              <a:gd name="connsiteY31" fmla="*/ 768350 h 768350"/>
              <a:gd name="connsiteX32" fmla="*/ 1209368 w 1476141"/>
              <a:gd name="connsiteY32" fmla="*/ 762000 h 768350"/>
              <a:gd name="connsiteX33" fmla="*/ 1228418 w 1476141"/>
              <a:gd name="connsiteY33" fmla="*/ 749300 h 768350"/>
              <a:gd name="connsiteX34" fmla="*/ 1272868 w 1476141"/>
              <a:gd name="connsiteY34" fmla="*/ 736600 h 768350"/>
              <a:gd name="connsiteX35" fmla="*/ 1291918 w 1476141"/>
              <a:gd name="connsiteY35" fmla="*/ 723900 h 768350"/>
              <a:gd name="connsiteX36" fmla="*/ 1336368 w 1476141"/>
              <a:gd name="connsiteY36" fmla="*/ 711200 h 768350"/>
              <a:gd name="connsiteX37" fmla="*/ 1374468 w 1476141"/>
              <a:gd name="connsiteY37" fmla="*/ 698500 h 768350"/>
              <a:gd name="connsiteX38" fmla="*/ 1412568 w 1476141"/>
              <a:gd name="connsiteY38" fmla="*/ 666750 h 768350"/>
              <a:gd name="connsiteX39" fmla="*/ 1425268 w 1476141"/>
              <a:gd name="connsiteY39" fmla="*/ 647700 h 768350"/>
              <a:gd name="connsiteX40" fmla="*/ 1444318 w 1476141"/>
              <a:gd name="connsiteY40" fmla="*/ 577850 h 768350"/>
              <a:gd name="connsiteX41" fmla="*/ 1457018 w 1476141"/>
              <a:gd name="connsiteY41" fmla="*/ 546100 h 768350"/>
              <a:gd name="connsiteX42" fmla="*/ 1463368 w 1476141"/>
              <a:gd name="connsiteY42" fmla="*/ 514350 h 768350"/>
              <a:gd name="connsiteX43" fmla="*/ 1469718 w 1476141"/>
              <a:gd name="connsiteY43" fmla="*/ 495300 h 768350"/>
              <a:gd name="connsiteX44" fmla="*/ 1476068 w 1476141"/>
              <a:gd name="connsiteY44" fmla="*/ 393700 h 768350"/>
              <a:gd name="connsiteX45" fmla="*/ 1463368 w 1476141"/>
              <a:gd name="connsiteY45" fmla="*/ 203200 h 768350"/>
              <a:gd name="connsiteX46" fmla="*/ 1450668 w 1476141"/>
              <a:gd name="connsiteY46" fmla="*/ 133350 h 768350"/>
              <a:gd name="connsiteX47" fmla="*/ 1431618 w 1476141"/>
              <a:gd name="connsiteY47" fmla="*/ 95250 h 768350"/>
              <a:gd name="connsiteX48" fmla="*/ 1418918 w 1476141"/>
              <a:gd name="connsiteY48" fmla="*/ 76200 h 768350"/>
              <a:gd name="connsiteX49" fmla="*/ 1380818 w 1476141"/>
              <a:gd name="connsiteY49" fmla="*/ 57150 h 768350"/>
              <a:gd name="connsiteX50" fmla="*/ 1342718 w 1476141"/>
              <a:gd name="connsiteY50" fmla="*/ 50800 h 768350"/>
              <a:gd name="connsiteX51" fmla="*/ 1298268 w 1476141"/>
              <a:gd name="connsiteY51" fmla="*/ 38100 h 768350"/>
              <a:gd name="connsiteX52" fmla="*/ 1164918 w 1476141"/>
              <a:gd name="connsiteY52" fmla="*/ 31750 h 768350"/>
              <a:gd name="connsiteX53" fmla="*/ 1145868 w 1476141"/>
              <a:gd name="connsiteY53" fmla="*/ 19050 h 768350"/>
              <a:gd name="connsiteX54" fmla="*/ 606118 w 1476141"/>
              <a:gd name="connsiteY54" fmla="*/ 31750 h 768350"/>
              <a:gd name="connsiteX55" fmla="*/ 548968 w 1476141"/>
              <a:gd name="connsiteY55" fmla="*/ 38100 h 768350"/>
              <a:gd name="connsiteX56" fmla="*/ 390218 w 1476141"/>
              <a:gd name="connsiteY56" fmla="*/ 44450 h 768350"/>
              <a:gd name="connsiteX57" fmla="*/ 314018 w 1476141"/>
              <a:gd name="connsiteY57" fmla="*/ 25400 h 768350"/>
              <a:gd name="connsiteX58" fmla="*/ 307668 w 1476141"/>
              <a:gd name="connsiteY58" fmla="*/ 2540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76141" h="768350">
                <a:moveTo>
                  <a:pt x="307668" y="25400"/>
                </a:moveTo>
                <a:cubicBezTo>
                  <a:pt x="296026" y="23283"/>
                  <a:pt x="265490" y="16067"/>
                  <a:pt x="244168" y="12700"/>
                </a:cubicBezTo>
                <a:cubicBezTo>
                  <a:pt x="225235" y="9711"/>
                  <a:pt x="206017" y="8883"/>
                  <a:pt x="187018" y="6350"/>
                </a:cubicBezTo>
                <a:cubicBezTo>
                  <a:pt x="174256" y="4648"/>
                  <a:pt x="161618" y="2117"/>
                  <a:pt x="148918" y="0"/>
                </a:cubicBezTo>
                <a:cubicBezTo>
                  <a:pt x="112935" y="2117"/>
                  <a:pt x="76615" y="1003"/>
                  <a:pt x="40968" y="6350"/>
                </a:cubicBezTo>
                <a:cubicBezTo>
                  <a:pt x="33421" y="7482"/>
                  <a:pt x="25704" y="12424"/>
                  <a:pt x="21918" y="19050"/>
                </a:cubicBezTo>
                <a:cubicBezTo>
                  <a:pt x="16563" y="28421"/>
                  <a:pt x="18186" y="40329"/>
                  <a:pt x="15568" y="50800"/>
                </a:cubicBezTo>
                <a:cubicBezTo>
                  <a:pt x="13945" y="57294"/>
                  <a:pt x="11335" y="63500"/>
                  <a:pt x="9218" y="69850"/>
                </a:cubicBezTo>
                <a:cubicBezTo>
                  <a:pt x="11694" y="151568"/>
                  <a:pt x="-25726" y="244456"/>
                  <a:pt x="34618" y="304800"/>
                </a:cubicBezTo>
                <a:cubicBezTo>
                  <a:pt x="40014" y="310196"/>
                  <a:pt x="47318" y="313267"/>
                  <a:pt x="53668" y="317500"/>
                </a:cubicBezTo>
                <a:cubicBezTo>
                  <a:pt x="55785" y="323850"/>
                  <a:pt x="55285" y="331817"/>
                  <a:pt x="60018" y="336550"/>
                </a:cubicBezTo>
                <a:cubicBezTo>
                  <a:pt x="65223" y="341755"/>
                  <a:pt x="113224" y="360898"/>
                  <a:pt x="117168" y="361950"/>
                </a:cubicBezTo>
                <a:cubicBezTo>
                  <a:pt x="138025" y="367512"/>
                  <a:pt x="180668" y="374650"/>
                  <a:pt x="180668" y="374650"/>
                </a:cubicBezTo>
                <a:cubicBezTo>
                  <a:pt x="227235" y="372533"/>
                  <a:pt x="273902" y="372017"/>
                  <a:pt x="320368" y="368300"/>
                </a:cubicBezTo>
                <a:cubicBezTo>
                  <a:pt x="327040" y="367766"/>
                  <a:pt x="332832" y="363147"/>
                  <a:pt x="339418" y="361950"/>
                </a:cubicBezTo>
                <a:cubicBezTo>
                  <a:pt x="356208" y="358897"/>
                  <a:pt x="373196" y="356816"/>
                  <a:pt x="390218" y="355600"/>
                </a:cubicBezTo>
                <a:cubicBezTo>
                  <a:pt x="432497" y="352580"/>
                  <a:pt x="474885" y="351367"/>
                  <a:pt x="517218" y="349250"/>
                </a:cubicBezTo>
                <a:cubicBezTo>
                  <a:pt x="533178" y="346590"/>
                  <a:pt x="594198" y="335888"/>
                  <a:pt x="606118" y="336550"/>
                </a:cubicBezTo>
                <a:cubicBezTo>
                  <a:pt x="665632" y="339856"/>
                  <a:pt x="724651" y="349250"/>
                  <a:pt x="783918" y="355600"/>
                </a:cubicBezTo>
                <a:cubicBezTo>
                  <a:pt x="792385" y="359833"/>
                  <a:pt x="802625" y="361607"/>
                  <a:pt x="809318" y="368300"/>
                </a:cubicBezTo>
                <a:cubicBezTo>
                  <a:pt x="822193" y="381175"/>
                  <a:pt x="831700" y="397137"/>
                  <a:pt x="841068" y="412750"/>
                </a:cubicBezTo>
                <a:cubicBezTo>
                  <a:pt x="844512" y="418490"/>
                  <a:pt x="845068" y="425533"/>
                  <a:pt x="847418" y="431800"/>
                </a:cubicBezTo>
                <a:cubicBezTo>
                  <a:pt x="851420" y="442473"/>
                  <a:pt x="855401" y="453173"/>
                  <a:pt x="860118" y="463550"/>
                </a:cubicBezTo>
                <a:cubicBezTo>
                  <a:pt x="865994" y="476476"/>
                  <a:pt x="872272" y="489238"/>
                  <a:pt x="879168" y="501650"/>
                </a:cubicBezTo>
                <a:cubicBezTo>
                  <a:pt x="882874" y="508321"/>
                  <a:pt x="888455" y="513874"/>
                  <a:pt x="891868" y="520700"/>
                </a:cubicBezTo>
                <a:cubicBezTo>
                  <a:pt x="894861" y="526687"/>
                  <a:pt x="896250" y="533353"/>
                  <a:pt x="898218" y="539750"/>
                </a:cubicBezTo>
                <a:cubicBezTo>
                  <a:pt x="912271" y="585421"/>
                  <a:pt x="913328" y="597560"/>
                  <a:pt x="929968" y="635000"/>
                </a:cubicBezTo>
                <a:cubicBezTo>
                  <a:pt x="933813" y="643650"/>
                  <a:pt x="937240" y="652645"/>
                  <a:pt x="942668" y="660400"/>
                </a:cubicBezTo>
                <a:cubicBezTo>
                  <a:pt x="979809" y="713458"/>
                  <a:pt x="960015" y="686706"/>
                  <a:pt x="999818" y="711200"/>
                </a:cubicBezTo>
                <a:cubicBezTo>
                  <a:pt x="1019317" y="723199"/>
                  <a:pt x="1035248" y="742060"/>
                  <a:pt x="1056968" y="749300"/>
                </a:cubicBezTo>
                <a:lnTo>
                  <a:pt x="1095068" y="762000"/>
                </a:lnTo>
                <a:lnTo>
                  <a:pt x="1114118" y="768350"/>
                </a:lnTo>
                <a:cubicBezTo>
                  <a:pt x="1145868" y="766233"/>
                  <a:pt x="1177980" y="767231"/>
                  <a:pt x="1209368" y="762000"/>
                </a:cubicBezTo>
                <a:cubicBezTo>
                  <a:pt x="1216896" y="760745"/>
                  <a:pt x="1221403" y="752306"/>
                  <a:pt x="1228418" y="749300"/>
                </a:cubicBezTo>
                <a:cubicBezTo>
                  <a:pt x="1256902" y="737093"/>
                  <a:pt x="1248154" y="748957"/>
                  <a:pt x="1272868" y="736600"/>
                </a:cubicBezTo>
                <a:cubicBezTo>
                  <a:pt x="1279694" y="733187"/>
                  <a:pt x="1285092" y="727313"/>
                  <a:pt x="1291918" y="723900"/>
                </a:cubicBezTo>
                <a:cubicBezTo>
                  <a:pt x="1302588" y="718565"/>
                  <a:pt x="1326195" y="714252"/>
                  <a:pt x="1336368" y="711200"/>
                </a:cubicBezTo>
                <a:cubicBezTo>
                  <a:pt x="1349190" y="707353"/>
                  <a:pt x="1363329" y="705926"/>
                  <a:pt x="1374468" y="698500"/>
                </a:cubicBezTo>
                <a:cubicBezTo>
                  <a:pt x="1393199" y="686013"/>
                  <a:pt x="1397289" y="685085"/>
                  <a:pt x="1412568" y="666750"/>
                </a:cubicBezTo>
                <a:cubicBezTo>
                  <a:pt x="1417454" y="660887"/>
                  <a:pt x="1421035" y="654050"/>
                  <a:pt x="1425268" y="647700"/>
                </a:cubicBezTo>
                <a:cubicBezTo>
                  <a:pt x="1431853" y="621358"/>
                  <a:pt x="1435416" y="601589"/>
                  <a:pt x="1444318" y="577850"/>
                </a:cubicBezTo>
                <a:cubicBezTo>
                  <a:pt x="1448320" y="567177"/>
                  <a:pt x="1453743" y="557018"/>
                  <a:pt x="1457018" y="546100"/>
                </a:cubicBezTo>
                <a:cubicBezTo>
                  <a:pt x="1460119" y="535762"/>
                  <a:pt x="1460750" y="524821"/>
                  <a:pt x="1463368" y="514350"/>
                </a:cubicBezTo>
                <a:cubicBezTo>
                  <a:pt x="1464991" y="507856"/>
                  <a:pt x="1467601" y="501650"/>
                  <a:pt x="1469718" y="495300"/>
                </a:cubicBezTo>
                <a:cubicBezTo>
                  <a:pt x="1471835" y="461433"/>
                  <a:pt x="1476805" y="427625"/>
                  <a:pt x="1476068" y="393700"/>
                </a:cubicBezTo>
                <a:cubicBezTo>
                  <a:pt x="1474685" y="330074"/>
                  <a:pt x="1468653" y="266621"/>
                  <a:pt x="1463368" y="203200"/>
                </a:cubicBezTo>
                <a:cubicBezTo>
                  <a:pt x="1463089" y="199849"/>
                  <a:pt x="1452967" y="139671"/>
                  <a:pt x="1450668" y="133350"/>
                </a:cubicBezTo>
                <a:cubicBezTo>
                  <a:pt x="1445816" y="120006"/>
                  <a:pt x="1438514" y="107662"/>
                  <a:pt x="1431618" y="95250"/>
                </a:cubicBezTo>
                <a:cubicBezTo>
                  <a:pt x="1427912" y="88579"/>
                  <a:pt x="1424314" y="81596"/>
                  <a:pt x="1418918" y="76200"/>
                </a:cubicBezTo>
                <a:cubicBezTo>
                  <a:pt x="1409132" y="66414"/>
                  <a:pt x="1394098" y="60101"/>
                  <a:pt x="1380818" y="57150"/>
                </a:cubicBezTo>
                <a:cubicBezTo>
                  <a:pt x="1368249" y="54357"/>
                  <a:pt x="1355287" y="53593"/>
                  <a:pt x="1342718" y="50800"/>
                </a:cubicBezTo>
                <a:cubicBezTo>
                  <a:pt x="1323276" y="46480"/>
                  <a:pt x="1319877" y="39829"/>
                  <a:pt x="1298268" y="38100"/>
                </a:cubicBezTo>
                <a:cubicBezTo>
                  <a:pt x="1253909" y="34551"/>
                  <a:pt x="1209368" y="33867"/>
                  <a:pt x="1164918" y="31750"/>
                </a:cubicBezTo>
                <a:cubicBezTo>
                  <a:pt x="1158568" y="27517"/>
                  <a:pt x="1153500" y="19050"/>
                  <a:pt x="1145868" y="19050"/>
                </a:cubicBezTo>
                <a:cubicBezTo>
                  <a:pt x="965902" y="19050"/>
                  <a:pt x="785993" y="26009"/>
                  <a:pt x="606118" y="31750"/>
                </a:cubicBezTo>
                <a:cubicBezTo>
                  <a:pt x="586961" y="32361"/>
                  <a:pt x="568102" y="36974"/>
                  <a:pt x="548968" y="38100"/>
                </a:cubicBezTo>
                <a:cubicBezTo>
                  <a:pt x="496100" y="41210"/>
                  <a:pt x="443135" y="42333"/>
                  <a:pt x="390218" y="44450"/>
                </a:cubicBezTo>
                <a:cubicBezTo>
                  <a:pt x="336948" y="38531"/>
                  <a:pt x="344451" y="48225"/>
                  <a:pt x="314018" y="25400"/>
                </a:cubicBezTo>
                <a:cubicBezTo>
                  <a:pt x="311623" y="23604"/>
                  <a:pt x="319310" y="27517"/>
                  <a:pt x="307668" y="25400"/>
                </a:cubicBezTo>
                <a:close/>
              </a:path>
            </a:pathLst>
          </a:cu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4302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07"/>
            <a:ext cx="8229600" cy="1143000"/>
          </a:xfrm>
        </p:spPr>
        <p:txBody>
          <a:bodyPr>
            <a:normAutofit/>
          </a:bodyPr>
          <a:lstStyle/>
          <a:p>
            <a:r>
              <a:rPr lang="en-US" sz="3400" dirty="0"/>
              <a:t>MAP Trades Off Prior and Observations</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33878"/>
          <a:stretch/>
        </p:blipFill>
        <p:spPr>
          <a:xfrm>
            <a:off x="441123" y="1226243"/>
            <a:ext cx="8280000" cy="3448945"/>
          </a:xfrm>
          <a:prstGeom prst="rect">
            <a:avLst/>
          </a:prstGeom>
        </p:spPr>
      </p:pic>
      <p:sp>
        <p:nvSpPr>
          <p:cNvPr id="4" name="Oval 3"/>
          <p:cNvSpPr/>
          <p:nvPr/>
        </p:nvSpPr>
        <p:spPr>
          <a:xfrm rot="833224">
            <a:off x="4998704" y="3427634"/>
            <a:ext cx="1501942" cy="382677"/>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 name="Oval 5"/>
          <p:cNvSpPr>
            <a:spLocks noChangeAspect="1"/>
          </p:cNvSpPr>
          <p:nvPr/>
        </p:nvSpPr>
        <p:spPr>
          <a:xfrm>
            <a:off x="5296836" y="2518826"/>
            <a:ext cx="849964"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p:cNvSpPr>
            <a:spLocks noChangeAspect="1"/>
          </p:cNvSpPr>
          <p:nvPr/>
        </p:nvSpPr>
        <p:spPr>
          <a:xfrm>
            <a:off x="4585636" y="2493426"/>
            <a:ext cx="434600" cy="4346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2803832" y="3276600"/>
            <a:ext cx="1476141" cy="768350"/>
          </a:xfrm>
          <a:custGeom>
            <a:avLst/>
            <a:gdLst>
              <a:gd name="connsiteX0" fmla="*/ 307668 w 1476141"/>
              <a:gd name="connsiteY0" fmla="*/ 25400 h 768350"/>
              <a:gd name="connsiteX1" fmla="*/ 244168 w 1476141"/>
              <a:gd name="connsiteY1" fmla="*/ 12700 h 768350"/>
              <a:gd name="connsiteX2" fmla="*/ 187018 w 1476141"/>
              <a:gd name="connsiteY2" fmla="*/ 6350 h 768350"/>
              <a:gd name="connsiteX3" fmla="*/ 148918 w 1476141"/>
              <a:gd name="connsiteY3" fmla="*/ 0 h 768350"/>
              <a:gd name="connsiteX4" fmla="*/ 40968 w 1476141"/>
              <a:gd name="connsiteY4" fmla="*/ 6350 h 768350"/>
              <a:gd name="connsiteX5" fmla="*/ 21918 w 1476141"/>
              <a:gd name="connsiteY5" fmla="*/ 19050 h 768350"/>
              <a:gd name="connsiteX6" fmla="*/ 15568 w 1476141"/>
              <a:gd name="connsiteY6" fmla="*/ 50800 h 768350"/>
              <a:gd name="connsiteX7" fmla="*/ 9218 w 1476141"/>
              <a:gd name="connsiteY7" fmla="*/ 69850 h 768350"/>
              <a:gd name="connsiteX8" fmla="*/ 34618 w 1476141"/>
              <a:gd name="connsiteY8" fmla="*/ 304800 h 768350"/>
              <a:gd name="connsiteX9" fmla="*/ 53668 w 1476141"/>
              <a:gd name="connsiteY9" fmla="*/ 317500 h 768350"/>
              <a:gd name="connsiteX10" fmla="*/ 60018 w 1476141"/>
              <a:gd name="connsiteY10" fmla="*/ 336550 h 768350"/>
              <a:gd name="connsiteX11" fmla="*/ 117168 w 1476141"/>
              <a:gd name="connsiteY11" fmla="*/ 361950 h 768350"/>
              <a:gd name="connsiteX12" fmla="*/ 180668 w 1476141"/>
              <a:gd name="connsiteY12" fmla="*/ 374650 h 768350"/>
              <a:gd name="connsiteX13" fmla="*/ 320368 w 1476141"/>
              <a:gd name="connsiteY13" fmla="*/ 368300 h 768350"/>
              <a:gd name="connsiteX14" fmla="*/ 339418 w 1476141"/>
              <a:gd name="connsiteY14" fmla="*/ 361950 h 768350"/>
              <a:gd name="connsiteX15" fmla="*/ 390218 w 1476141"/>
              <a:gd name="connsiteY15" fmla="*/ 355600 h 768350"/>
              <a:gd name="connsiteX16" fmla="*/ 517218 w 1476141"/>
              <a:gd name="connsiteY16" fmla="*/ 349250 h 768350"/>
              <a:gd name="connsiteX17" fmla="*/ 606118 w 1476141"/>
              <a:gd name="connsiteY17" fmla="*/ 336550 h 768350"/>
              <a:gd name="connsiteX18" fmla="*/ 783918 w 1476141"/>
              <a:gd name="connsiteY18" fmla="*/ 355600 h 768350"/>
              <a:gd name="connsiteX19" fmla="*/ 809318 w 1476141"/>
              <a:gd name="connsiteY19" fmla="*/ 368300 h 768350"/>
              <a:gd name="connsiteX20" fmla="*/ 841068 w 1476141"/>
              <a:gd name="connsiteY20" fmla="*/ 412750 h 768350"/>
              <a:gd name="connsiteX21" fmla="*/ 847418 w 1476141"/>
              <a:gd name="connsiteY21" fmla="*/ 431800 h 768350"/>
              <a:gd name="connsiteX22" fmla="*/ 860118 w 1476141"/>
              <a:gd name="connsiteY22" fmla="*/ 463550 h 768350"/>
              <a:gd name="connsiteX23" fmla="*/ 879168 w 1476141"/>
              <a:gd name="connsiteY23" fmla="*/ 501650 h 768350"/>
              <a:gd name="connsiteX24" fmla="*/ 891868 w 1476141"/>
              <a:gd name="connsiteY24" fmla="*/ 520700 h 768350"/>
              <a:gd name="connsiteX25" fmla="*/ 898218 w 1476141"/>
              <a:gd name="connsiteY25" fmla="*/ 539750 h 768350"/>
              <a:gd name="connsiteX26" fmla="*/ 929968 w 1476141"/>
              <a:gd name="connsiteY26" fmla="*/ 635000 h 768350"/>
              <a:gd name="connsiteX27" fmla="*/ 942668 w 1476141"/>
              <a:gd name="connsiteY27" fmla="*/ 660400 h 768350"/>
              <a:gd name="connsiteX28" fmla="*/ 999818 w 1476141"/>
              <a:gd name="connsiteY28" fmla="*/ 711200 h 768350"/>
              <a:gd name="connsiteX29" fmla="*/ 1056968 w 1476141"/>
              <a:gd name="connsiteY29" fmla="*/ 749300 h 768350"/>
              <a:gd name="connsiteX30" fmla="*/ 1095068 w 1476141"/>
              <a:gd name="connsiteY30" fmla="*/ 762000 h 768350"/>
              <a:gd name="connsiteX31" fmla="*/ 1114118 w 1476141"/>
              <a:gd name="connsiteY31" fmla="*/ 768350 h 768350"/>
              <a:gd name="connsiteX32" fmla="*/ 1209368 w 1476141"/>
              <a:gd name="connsiteY32" fmla="*/ 762000 h 768350"/>
              <a:gd name="connsiteX33" fmla="*/ 1228418 w 1476141"/>
              <a:gd name="connsiteY33" fmla="*/ 749300 h 768350"/>
              <a:gd name="connsiteX34" fmla="*/ 1272868 w 1476141"/>
              <a:gd name="connsiteY34" fmla="*/ 736600 h 768350"/>
              <a:gd name="connsiteX35" fmla="*/ 1291918 w 1476141"/>
              <a:gd name="connsiteY35" fmla="*/ 723900 h 768350"/>
              <a:gd name="connsiteX36" fmla="*/ 1336368 w 1476141"/>
              <a:gd name="connsiteY36" fmla="*/ 711200 h 768350"/>
              <a:gd name="connsiteX37" fmla="*/ 1374468 w 1476141"/>
              <a:gd name="connsiteY37" fmla="*/ 698500 h 768350"/>
              <a:gd name="connsiteX38" fmla="*/ 1412568 w 1476141"/>
              <a:gd name="connsiteY38" fmla="*/ 666750 h 768350"/>
              <a:gd name="connsiteX39" fmla="*/ 1425268 w 1476141"/>
              <a:gd name="connsiteY39" fmla="*/ 647700 h 768350"/>
              <a:gd name="connsiteX40" fmla="*/ 1444318 w 1476141"/>
              <a:gd name="connsiteY40" fmla="*/ 577850 h 768350"/>
              <a:gd name="connsiteX41" fmla="*/ 1457018 w 1476141"/>
              <a:gd name="connsiteY41" fmla="*/ 546100 h 768350"/>
              <a:gd name="connsiteX42" fmla="*/ 1463368 w 1476141"/>
              <a:gd name="connsiteY42" fmla="*/ 514350 h 768350"/>
              <a:gd name="connsiteX43" fmla="*/ 1469718 w 1476141"/>
              <a:gd name="connsiteY43" fmla="*/ 495300 h 768350"/>
              <a:gd name="connsiteX44" fmla="*/ 1476068 w 1476141"/>
              <a:gd name="connsiteY44" fmla="*/ 393700 h 768350"/>
              <a:gd name="connsiteX45" fmla="*/ 1463368 w 1476141"/>
              <a:gd name="connsiteY45" fmla="*/ 203200 h 768350"/>
              <a:gd name="connsiteX46" fmla="*/ 1450668 w 1476141"/>
              <a:gd name="connsiteY46" fmla="*/ 133350 h 768350"/>
              <a:gd name="connsiteX47" fmla="*/ 1431618 w 1476141"/>
              <a:gd name="connsiteY47" fmla="*/ 95250 h 768350"/>
              <a:gd name="connsiteX48" fmla="*/ 1418918 w 1476141"/>
              <a:gd name="connsiteY48" fmla="*/ 76200 h 768350"/>
              <a:gd name="connsiteX49" fmla="*/ 1380818 w 1476141"/>
              <a:gd name="connsiteY49" fmla="*/ 57150 h 768350"/>
              <a:gd name="connsiteX50" fmla="*/ 1342718 w 1476141"/>
              <a:gd name="connsiteY50" fmla="*/ 50800 h 768350"/>
              <a:gd name="connsiteX51" fmla="*/ 1298268 w 1476141"/>
              <a:gd name="connsiteY51" fmla="*/ 38100 h 768350"/>
              <a:gd name="connsiteX52" fmla="*/ 1164918 w 1476141"/>
              <a:gd name="connsiteY52" fmla="*/ 31750 h 768350"/>
              <a:gd name="connsiteX53" fmla="*/ 1145868 w 1476141"/>
              <a:gd name="connsiteY53" fmla="*/ 19050 h 768350"/>
              <a:gd name="connsiteX54" fmla="*/ 606118 w 1476141"/>
              <a:gd name="connsiteY54" fmla="*/ 31750 h 768350"/>
              <a:gd name="connsiteX55" fmla="*/ 548968 w 1476141"/>
              <a:gd name="connsiteY55" fmla="*/ 38100 h 768350"/>
              <a:gd name="connsiteX56" fmla="*/ 390218 w 1476141"/>
              <a:gd name="connsiteY56" fmla="*/ 44450 h 768350"/>
              <a:gd name="connsiteX57" fmla="*/ 314018 w 1476141"/>
              <a:gd name="connsiteY57" fmla="*/ 25400 h 768350"/>
              <a:gd name="connsiteX58" fmla="*/ 307668 w 1476141"/>
              <a:gd name="connsiteY58" fmla="*/ 2540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76141" h="768350">
                <a:moveTo>
                  <a:pt x="307668" y="25400"/>
                </a:moveTo>
                <a:cubicBezTo>
                  <a:pt x="296026" y="23283"/>
                  <a:pt x="265490" y="16067"/>
                  <a:pt x="244168" y="12700"/>
                </a:cubicBezTo>
                <a:cubicBezTo>
                  <a:pt x="225235" y="9711"/>
                  <a:pt x="206017" y="8883"/>
                  <a:pt x="187018" y="6350"/>
                </a:cubicBezTo>
                <a:cubicBezTo>
                  <a:pt x="174256" y="4648"/>
                  <a:pt x="161618" y="2117"/>
                  <a:pt x="148918" y="0"/>
                </a:cubicBezTo>
                <a:cubicBezTo>
                  <a:pt x="112935" y="2117"/>
                  <a:pt x="76615" y="1003"/>
                  <a:pt x="40968" y="6350"/>
                </a:cubicBezTo>
                <a:cubicBezTo>
                  <a:pt x="33421" y="7482"/>
                  <a:pt x="25704" y="12424"/>
                  <a:pt x="21918" y="19050"/>
                </a:cubicBezTo>
                <a:cubicBezTo>
                  <a:pt x="16563" y="28421"/>
                  <a:pt x="18186" y="40329"/>
                  <a:pt x="15568" y="50800"/>
                </a:cubicBezTo>
                <a:cubicBezTo>
                  <a:pt x="13945" y="57294"/>
                  <a:pt x="11335" y="63500"/>
                  <a:pt x="9218" y="69850"/>
                </a:cubicBezTo>
                <a:cubicBezTo>
                  <a:pt x="11694" y="151568"/>
                  <a:pt x="-25726" y="244456"/>
                  <a:pt x="34618" y="304800"/>
                </a:cubicBezTo>
                <a:cubicBezTo>
                  <a:pt x="40014" y="310196"/>
                  <a:pt x="47318" y="313267"/>
                  <a:pt x="53668" y="317500"/>
                </a:cubicBezTo>
                <a:cubicBezTo>
                  <a:pt x="55785" y="323850"/>
                  <a:pt x="55285" y="331817"/>
                  <a:pt x="60018" y="336550"/>
                </a:cubicBezTo>
                <a:cubicBezTo>
                  <a:pt x="65223" y="341755"/>
                  <a:pt x="113224" y="360898"/>
                  <a:pt x="117168" y="361950"/>
                </a:cubicBezTo>
                <a:cubicBezTo>
                  <a:pt x="138025" y="367512"/>
                  <a:pt x="180668" y="374650"/>
                  <a:pt x="180668" y="374650"/>
                </a:cubicBezTo>
                <a:cubicBezTo>
                  <a:pt x="227235" y="372533"/>
                  <a:pt x="273902" y="372017"/>
                  <a:pt x="320368" y="368300"/>
                </a:cubicBezTo>
                <a:cubicBezTo>
                  <a:pt x="327040" y="367766"/>
                  <a:pt x="332832" y="363147"/>
                  <a:pt x="339418" y="361950"/>
                </a:cubicBezTo>
                <a:cubicBezTo>
                  <a:pt x="356208" y="358897"/>
                  <a:pt x="373196" y="356816"/>
                  <a:pt x="390218" y="355600"/>
                </a:cubicBezTo>
                <a:cubicBezTo>
                  <a:pt x="432497" y="352580"/>
                  <a:pt x="474885" y="351367"/>
                  <a:pt x="517218" y="349250"/>
                </a:cubicBezTo>
                <a:cubicBezTo>
                  <a:pt x="533178" y="346590"/>
                  <a:pt x="594198" y="335888"/>
                  <a:pt x="606118" y="336550"/>
                </a:cubicBezTo>
                <a:cubicBezTo>
                  <a:pt x="665632" y="339856"/>
                  <a:pt x="724651" y="349250"/>
                  <a:pt x="783918" y="355600"/>
                </a:cubicBezTo>
                <a:cubicBezTo>
                  <a:pt x="792385" y="359833"/>
                  <a:pt x="802625" y="361607"/>
                  <a:pt x="809318" y="368300"/>
                </a:cubicBezTo>
                <a:cubicBezTo>
                  <a:pt x="822193" y="381175"/>
                  <a:pt x="831700" y="397137"/>
                  <a:pt x="841068" y="412750"/>
                </a:cubicBezTo>
                <a:cubicBezTo>
                  <a:pt x="844512" y="418490"/>
                  <a:pt x="845068" y="425533"/>
                  <a:pt x="847418" y="431800"/>
                </a:cubicBezTo>
                <a:cubicBezTo>
                  <a:pt x="851420" y="442473"/>
                  <a:pt x="855401" y="453173"/>
                  <a:pt x="860118" y="463550"/>
                </a:cubicBezTo>
                <a:cubicBezTo>
                  <a:pt x="865994" y="476476"/>
                  <a:pt x="872272" y="489238"/>
                  <a:pt x="879168" y="501650"/>
                </a:cubicBezTo>
                <a:cubicBezTo>
                  <a:pt x="882874" y="508321"/>
                  <a:pt x="888455" y="513874"/>
                  <a:pt x="891868" y="520700"/>
                </a:cubicBezTo>
                <a:cubicBezTo>
                  <a:pt x="894861" y="526687"/>
                  <a:pt x="896250" y="533353"/>
                  <a:pt x="898218" y="539750"/>
                </a:cubicBezTo>
                <a:cubicBezTo>
                  <a:pt x="912271" y="585421"/>
                  <a:pt x="913328" y="597560"/>
                  <a:pt x="929968" y="635000"/>
                </a:cubicBezTo>
                <a:cubicBezTo>
                  <a:pt x="933813" y="643650"/>
                  <a:pt x="937240" y="652645"/>
                  <a:pt x="942668" y="660400"/>
                </a:cubicBezTo>
                <a:cubicBezTo>
                  <a:pt x="979809" y="713458"/>
                  <a:pt x="960015" y="686706"/>
                  <a:pt x="999818" y="711200"/>
                </a:cubicBezTo>
                <a:cubicBezTo>
                  <a:pt x="1019317" y="723199"/>
                  <a:pt x="1035248" y="742060"/>
                  <a:pt x="1056968" y="749300"/>
                </a:cubicBezTo>
                <a:lnTo>
                  <a:pt x="1095068" y="762000"/>
                </a:lnTo>
                <a:lnTo>
                  <a:pt x="1114118" y="768350"/>
                </a:lnTo>
                <a:cubicBezTo>
                  <a:pt x="1145868" y="766233"/>
                  <a:pt x="1177980" y="767231"/>
                  <a:pt x="1209368" y="762000"/>
                </a:cubicBezTo>
                <a:cubicBezTo>
                  <a:pt x="1216896" y="760745"/>
                  <a:pt x="1221403" y="752306"/>
                  <a:pt x="1228418" y="749300"/>
                </a:cubicBezTo>
                <a:cubicBezTo>
                  <a:pt x="1256902" y="737093"/>
                  <a:pt x="1248154" y="748957"/>
                  <a:pt x="1272868" y="736600"/>
                </a:cubicBezTo>
                <a:cubicBezTo>
                  <a:pt x="1279694" y="733187"/>
                  <a:pt x="1285092" y="727313"/>
                  <a:pt x="1291918" y="723900"/>
                </a:cubicBezTo>
                <a:cubicBezTo>
                  <a:pt x="1302588" y="718565"/>
                  <a:pt x="1326195" y="714252"/>
                  <a:pt x="1336368" y="711200"/>
                </a:cubicBezTo>
                <a:cubicBezTo>
                  <a:pt x="1349190" y="707353"/>
                  <a:pt x="1363329" y="705926"/>
                  <a:pt x="1374468" y="698500"/>
                </a:cubicBezTo>
                <a:cubicBezTo>
                  <a:pt x="1393199" y="686013"/>
                  <a:pt x="1397289" y="685085"/>
                  <a:pt x="1412568" y="666750"/>
                </a:cubicBezTo>
                <a:cubicBezTo>
                  <a:pt x="1417454" y="660887"/>
                  <a:pt x="1421035" y="654050"/>
                  <a:pt x="1425268" y="647700"/>
                </a:cubicBezTo>
                <a:cubicBezTo>
                  <a:pt x="1431853" y="621358"/>
                  <a:pt x="1435416" y="601589"/>
                  <a:pt x="1444318" y="577850"/>
                </a:cubicBezTo>
                <a:cubicBezTo>
                  <a:pt x="1448320" y="567177"/>
                  <a:pt x="1453743" y="557018"/>
                  <a:pt x="1457018" y="546100"/>
                </a:cubicBezTo>
                <a:cubicBezTo>
                  <a:pt x="1460119" y="535762"/>
                  <a:pt x="1460750" y="524821"/>
                  <a:pt x="1463368" y="514350"/>
                </a:cubicBezTo>
                <a:cubicBezTo>
                  <a:pt x="1464991" y="507856"/>
                  <a:pt x="1467601" y="501650"/>
                  <a:pt x="1469718" y="495300"/>
                </a:cubicBezTo>
                <a:cubicBezTo>
                  <a:pt x="1471835" y="461433"/>
                  <a:pt x="1476805" y="427625"/>
                  <a:pt x="1476068" y="393700"/>
                </a:cubicBezTo>
                <a:cubicBezTo>
                  <a:pt x="1474685" y="330074"/>
                  <a:pt x="1468653" y="266621"/>
                  <a:pt x="1463368" y="203200"/>
                </a:cubicBezTo>
                <a:cubicBezTo>
                  <a:pt x="1463089" y="199849"/>
                  <a:pt x="1452967" y="139671"/>
                  <a:pt x="1450668" y="133350"/>
                </a:cubicBezTo>
                <a:cubicBezTo>
                  <a:pt x="1445816" y="120006"/>
                  <a:pt x="1438514" y="107662"/>
                  <a:pt x="1431618" y="95250"/>
                </a:cubicBezTo>
                <a:cubicBezTo>
                  <a:pt x="1427912" y="88579"/>
                  <a:pt x="1424314" y="81596"/>
                  <a:pt x="1418918" y="76200"/>
                </a:cubicBezTo>
                <a:cubicBezTo>
                  <a:pt x="1409132" y="66414"/>
                  <a:pt x="1394098" y="60101"/>
                  <a:pt x="1380818" y="57150"/>
                </a:cubicBezTo>
                <a:cubicBezTo>
                  <a:pt x="1368249" y="54357"/>
                  <a:pt x="1355287" y="53593"/>
                  <a:pt x="1342718" y="50800"/>
                </a:cubicBezTo>
                <a:cubicBezTo>
                  <a:pt x="1323276" y="46480"/>
                  <a:pt x="1319877" y="39829"/>
                  <a:pt x="1298268" y="38100"/>
                </a:cubicBezTo>
                <a:cubicBezTo>
                  <a:pt x="1253909" y="34551"/>
                  <a:pt x="1209368" y="33867"/>
                  <a:pt x="1164918" y="31750"/>
                </a:cubicBezTo>
                <a:cubicBezTo>
                  <a:pt x="1158568" y="27517"/>
                  <a:pt x="1153500" y="19050"/>
                  <a:pt x="1145868" y="19050"/>
                </a:cubicBezTo>
                <a:cubicBezTo>
                  <a:pt x="965902" y="19050"/>
                  <a:pt x="785993" y="26009"/>
                  <a:pt x="606118" y="31750"/>
                </a:cubicBezTo>
                <a:cubicBezTo>
                  <a:pt x="586961" y="32361"/>
                  <a:pt x="568102" y="36974"/>
                  <a:pt x="548968" y="38100"/>
                </a:cubicBezTo>
                <a:cubicBezTo>
                  <a:pt x="496100" y="41210"/>
                  <a:pt x="443135" y="42333"/>
                  <a:pt x="390218" y="44450"/>
                </a:cubicBezTo>
                <a:cubicBezTo>
                  <a:pt x="336948" y="38531"/>
                  <a:pt x="344451" y="48225"/>
                  <a:pt x="314018" y="25400"/>
                </a:cubicBezTo>
                <a:cubicBezTo>
                  <a:pt x="311623" y="23604"/>
                  <a:pt x="319310" y="27517"/>
                  <a:pt x="307668" y="25400"/>
                </a:cubicBezTo>
                <a:close/>
              </a:path>
            </a:pathLst>
          </a:cu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8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15"/>
            <a:ext cx="8229600" cy="1143000"/>
          </a:xfrm>
        </p:spPr>
        <p:txBody>
          <a:bodyPr>
            <a:normAutofit/>
          </a:bodyPr>
          <a:lstStyle/>
          <a:p>
            <a:r>
              <a:rPr lang="en-US" sz="3400" dirty="0"/>
              <a:t>Digression: argmax and </a:t>
            </a:r>
            <a:r>
              <a:rPr lang="en-US" sz="3400" dirty="0" err="1"/>
              <a:t>argmin</a:t>
            </a:r>
            <a:endParaRPr lang="en-US" sz="3400" dirty="0"/>
          </a:p>
        </p:txBody>
      </p:sp>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b="63858"/>
          <a:stretch/>
        </p:blipFill>
        <p:spPr>
          <a:xfrm>
            <a:off x="253588" y="1046157"/>
            <a:ext cx="8640000" cy="1033468"/>
          </a:xfrm>
          <a:prstGeom prst="rect">
            <a:avLst/>
          </a:prstGeom>
        </p:spPr>
      </p:pic>
    </p:spTree>
    <p:extLst>
      <p:ext uri="{BB962C8B-B14F-4D97-AF65-F5344CB8AC3E}">
        <p14:creationId xmlns:p14="http://schemas.microsoft.com/office/powerpoint/2010/main" val="42382305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07"/>
            <a:ext cx="8229600" cy="1143000"/>
          </a:xfrm>
        </p:spPr>
        <p:txBody>
          <a:bodyPr>
            <a:normAutofit/>
          </a:bodyPr>
          <a:lstStyle/>
          <a:p>
            <a:r>
              <a:rPr lang="en-US" sz="3400" dirty="0"/>
              <a:t>MAP Trades Off Prior and Observations</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6883"/>
          <a:stretch/>
        </p:blipFill>
        <p:spPr>
          <a:xfrm>
            <a:off x="441123" y="1226243"/>
            <a:ext cx="8280000" cy="4857057"/>
          </a:xfrm>
          <a:prstGeom prst="rect">
            <a:avLst/>
          </a:prstGeom>
        </p:spPr>
      </p:pic>
      <p:sp>
        <p:nvSpPr>
          <p:cNvPr id="9" name="Oval 8"/>
          <p:cNvSpPr/>
          <p:nvPr/>
        </p:nvSpPr>
        <p:spPr>
          <a:xfrm rot="833224">
            <a:off x="4998704" y="3427634"/>
            <a:ext cx="1501942" cy="382677"/>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0" name="Oval 9"/>
          <p:cNvSpPr>
            <a:spLocks noChangeAspect="1"/>
          </p:cNvSpPr>
          <p:nvPr/>
        </p:nvSpPr>
        <p:spPr>
          <a:xfrm>
            <a:off x="5296836" y="2518826"/>
            <a:ext cx="849964"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Oval 10"/>
          <p:cNvSpPr>
            <a:spLocks noChangeAspect="1"/>
          </p:cNvSpPr>
          <p:nvPr/>
        </p:nvSpPr>
        <p:spPr>
          <a:xfrm>
            <a:off x="4585636" y="2493426"/>
            <a:ext cx="434600" cy="4346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2803832" y="3276600"/>
            <a:ext cx="1476141" cy="768350"/>
          </a:xfrm>
          <a:custGeom>
            <a:avLst/>
            <a:gdLst>
              <a:gd name="connsiteX0" fmla="*/ 307668 w 1476141"/>
              <a:gd name="connsiteY0" fmla="*/ 25400 h 768350"/>
              <a:gd name="connsiteX1" fmla="*/ 244168 w 1476141"/>
              <a:gd name="connsiteY1" fmla="*/ 12700 h 768350"/>
              <a:gd name="connsiteX2" fmla="*/ 187018 w 1476141"/>
              <a:gd name="connsiteY2" fmla="*/ 6350 h 768350"/>
              <a:gd name="connsiteX3" fmla="*/ 148918 w 1476141"/>
              <a:gd name="connsiteY3" fmla="*/ 0 h 768350"/>
              <a:gd name="connsiteX4" fmla="*/ 40968 w 1476141"/>
              <a:gd name="connsiteY4" fmla="*/ 6350 h 768350"/>
              <a:gd name="connsiteX5" fmla="*/ 21918 w 1476141"/>
              <a:gd name="connsiteY5" fmla="*/ 19050 h 768350"/>
              <a:gd name="connsiteX6" fmla="*/ 15568 w 1476141"/>
              <a:gd name="connsiteY6" fmla="*/ 50800 h 768350"/>
              <a:gd name="connsiteX7" fmla="*/ 9218 w 1476141"/>
              <a:gd name="connsiteY7" fmla="*/ 69850 h 768350"/>
              <a:gd name="connsiteX8" fmla="*/ 34618 w 1476141"/>
              <a:gd name="connsiteY8" fmla="*/ 304800 h 768350"/>
              <a:gd name="connsiteX9" fmla="*/ 53668 w 1476141"/>
              <a:gd name="connsiteY9" fmla="*/ 317500 h 768350"/>
              <a:gd name="connsiteX10" fmla="*/ 60018 w 1476141"/>
              <a:gd name="connsiteY10" fmla="*/ 336550 h 768350"/>
              <a:gd name="connsiteX11" fmla="*/ 117168 w 1476141"/>
              <a:gd name="connsiteY11" fmla="*/ 361950 h 768350"/>
              <a:gd name="connsiteX12" fmla="*/ 180668 w 1476141"/>
              <a:gd name="connsiteY12" fmla="*/ 374650 h 768350"/>
              <a:gd name="connsiteX13" fmla="*/ 320368 w 1476141"/>
              <a:gd name="connsiteY13" fmla="*/ 368300 h 768350"/>
              <a:gd name="connsiteX14" fmla="*/ 339418 w 1476141"/>
              <a:gd name="connsiteY14" fmla="*/ 361950 h 768350"/>
              <a:gd name="connsiteX15" fmla="*/ 390218 w 1476141"/>
              <a:gd name="connsiteY15" fmla="*/ 355600 h 768350"/>
              <a:gd name="connsiteX16" fmla="*/ 517218 w 1476141"/>
              <a:gd name="connsiteY16" fmla="*/ 349250 h 768350"/>
              <a:gd name="connsiteX17" fmla="*/ 606118 w 1476141"/>
              <a:gd name="connsiteY17" fmla="*/ 336550 h 768350"/>
              <a:gd name="connsiteX18" fmla="*/ 783918 w 1476141"/>
              <a:gd name="connsiteY18" fmla="*/ 355600 h 768350"/>
              <a:gd name="connsiteX19" fmla="*/ 809318 w 1476141"/>
              <a:gd name="connsiteY19" fmla="*/ 368300 h 768350"/>
              <a:gd name="connsiteX20" fmla="*/ 841068 w 1476141"/>
              <a:gd name="connsiteY20" fmla="*/ 412750 h 768350"/>
              <a:gd name="connsiteX21" fmla="*/ 847418 w 1476141"/>
              <a:gd name="connsiteY21" fmla="*/ 431800 h 768350"/>
              <a:gd name="connsiteX22" fmla="*/ 860118 w 1476141"/>
              <a:gd name="connsiteY22" fmla="*/ 463550 h 768350"/>
              <a:gd name="connsiteX23" fmla="*/ 879168 w 1476141"/>
              <a:gd name="connsiteY23" fmla="*/ 501650 h 768350"/>
              <a:gd name="connsiteX24" fmla="*/ 891868 w 1476141"/>
              <a:gd name="connsiteY24" fmla="*/ 520700 h 768350"/>
              <a:gd name="connsiteX25" fmla="*/ 898218 w 1476141"/>
              <a:gd name="connsiteY25" fmla="*/ 539750 h 768350"/>
              <a:gd name="connsiteX26" fmla="*/ 929968 w 1476141"/>
              <a:gd name="connsiteY26" fmla="*/ 635000 h 768350"/>
              <a:gd name="connsiteX27" fmla="*/ 942668 w 1476141"/>
              <a:gd name="connsiteY27" fmla="*/ 660400 h 768350"/>
              <a:gd name="connsiteX28" fmla="*/ 999818 w 1476141"/>
              <a:gd name="connsiteY28" fmla="*/ 711200 h 768350"/>
              <a:gd name="connsiteX29" fmla="*/ 1056968 w 1476141"/>
              <a:gd name="connsiteY29" fmla="*/ 749300 h 768350"/>
              <a:gd name="connsiteX30" fmla="*/ 1095068 w 1476141"/>
              <a:gd name="connsiteY30" fmla="*/ 762000 h 768350"/>
              <a:gd name="connsiteX31" fmla="*/ 1114118 w 1476141"/>
              <a:gd name="connsiteY31" fmla="*/ 768350 h 768350"/>
              <a:gd name="connsiteX32" fmla="*/ 1209368 w 1476141"/>
              <a:gd name="connsiteY32" fmla="*/ 762000 h 768350"/>
              <a:gd name="connsiteX33" fmla="*/ 1228418 w 1476141"/>
              <a:gd name="connsiteY33" fmla="*/ 749300 h 768350"/>
              <a:gd name="connsiteX34" fmla="*/ 1272868 w 1476141"/>
              <a:gd name="connsiteY34" fmla="*/ 736600 h 768350"/>
              <a:gd name="connsiteX35" fmla="*/ 1291918 w 1476141"/>
              <a:gd name="connsiteY35" fmla="*/ 723900 h 768350"/>
              <a:gd name="connsiteX36" fmla="*/ 1336368 w 1476141"/>
              <a:gd name="connsiteY36" fmla="*/ 711200 h 768350"/>
              <a:gd name="connsiteX37" fmla="*/ 1374468 w 1476141"/>
              <a:gd name="connsiteY37" fmla="*/ 698500 h 768350"/>
              <a:gd name="connsiteX38" fmla="*/ 1412568 w 1476141"/>
              <a:gd name="connsiteY38" fmla="*/ 666750 h 768350"/>
              <a:gd name="connsiteX39" fmla="*/ 1425268 w 1476141"/>
              <a:gd name="connsiteY39" fmla="*/ 647700 h 768350"/>
              <a:gd name="connsiteX40" fmla="*/ 1444318 w 1476141"/>
              <a:gd name="connsiteY40" fmla="*/ 577850 h 768350"/>
              <a:gd name="connsiteX41" fmla="*/ 1457018 w 1476141"/>
              <a:gd name="connsiteY41" fmla="*/ 546100 h 768350"/>
              <a:gd name="connsiteX42" fmla="*/ 1463368 w 1476141"/>
              <a:gd name="connsiteY42" fmla="*/ 514350 h 768350"/>
              <a:gd name="connsiteX43" fmla="*/ 1469718 w 1476141"/>
              <a:gd name="connsiteY43" fmla="*/ 495300 h 768350"/>
              <a:gd name="connsiteX44" fmla="*/ 1476068 w 1476141"/>
              <a:gd name="connsiteY44" fmla="*/ 393700 h 768350"/>
              <a:gd name="connsiteX45" fmla="*/ 1463368 w 1476141"/>
              <a:gd name="connsiteY45" fmla="*/ 203200 h 768350"/>
              <a:gd name="connsiteX46" fmla="*/ 1450668 w 1476141"/>
              <a:gd name="connsiteY46" fmla="*/ 133350 h 768350"/>
              <a:gd name="connsiteX47" fmla="*/ 1431618 w 1476141"/>
              <a:gd name="connsiteY47" fmla="*/ 95250 h 768350"/>
              <a:gd name="connsiteX48" fmla="*/ 1418918 w 1476141"/>
              <a:gd name="connsiteY48" fmla="*/ 76200 h 768350"/>
              <a:gd name="connsiteX49" fmla="*/ 1380818 w 1476141"/>
              <a:gd name="connsiteY49" fmla="*/ 57150 h 768350"/>
              <a:gd name="connsiteX50" fmla="*/ 1342718 w 1476141"/>
              <a:gd name="connsiteY50" fmla="*/ 50800 h 768350"/>
              <a:gd name="connsiteX51" fmla="*/ 1298268 w 1476141"/>
              <a:gd name="connsiteY51" fmla="*/ 38100 h 768350"/>
              <a:gd name="connsiteX52" fmla="*/ 1164918 w 1476141"/>
              <a:gd name="connsiteY52" fmla="*/ 31750 h 768350"/>
              <a:gd name="connsiteX53" fmla="*/ 1145868 w 1476141"/>
              <a:gd name="connsiteY53" fmla="*/ 19050 h 768350"/>
              <a:gd name="connsiteX54" fmla="*/ 606118 w 1476141"/>
              <a:gd name="connsiteY54" fmla="*/ 31750 h 768350"/>
              <a:gd name="connsiteX55" fmla="*/ 548968 w 1476141"/>
              <a:gd name="connsiteY55" fmla="*/ 38100 h 768350"/>
              <a:gd name="connsiteX56" fmla="*/ 390218 w 1476141"/>
              <a:gd name="connsiteY56" fmla="*/ 44450 h 768350"/>
              <a:gd name="connsiteX57" fmla="*/ 314018 w 1476141"/>
              <a:gd name="connsiteY57" fmla="*/ 25400 h 768350"/>
              <a:gd name="connsiteX58" fmla="*/ 307668 w 1476141"/>
              <a:gd name="connsiteY58" fmla="*/ 2540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76141" h="768350">
                <a:moveTo>
                  <a:pt x="307668" y="25400"/>
                </a:moveTo>
                <a:cubicBezTo>
                  <a:pt x="296026" y="23283"/>
                  <a:pt x="265490" y="16067"/>
                  <a:pt x="244168" y="12700"/>
                </a:cubicBezTo>
                <a:cubicBezTo>
                  <a:pt x="225235" y="9711"/>
                  <a:pt x="206017" y="8883"/>
                  <a:pt x="187018" y="6350"/>
                </a:cubicBezTo>
                <a:cubicBezTo>
                  <a:pt x="174256" y="4648"/>
                  <a:pt x="161618" y="2117"/>
                  <a:pt x="148918" y="0"/>
                </a:cubicBezTo>
                <a:cubicBezTo>
                  <a:pt x="112935" y="2117"/>
                  <a:pt x="76615" y="1003"/>
                  <a:pt x="40968" y="6350"/>
                </a:cubicBezTo>
                <a:cubicBezTo>
                  <a:pt x="33421" y="7482"/>
                  <a:pt x="25704" y="12424"/>
                  <a:pt x="21918" y="19050"/>
                </a:cubicBezTo>
                <a:cubicBezTo>
                  <a:pt x="16563" y="28421"/>
                  <a:pt x="18186" y="40329"/>
                  <a:pt x="15568" y="50800"/>
                </a:cubicBezTo>
                <a:cubicBezTo>
                  <a:pt x="13945" y="57294"/>
                  <a:pt x="11335" y="63500"/>
                  <a:pt x="9218" y="69850"/>
                </a:cubicBezTo>
                <a:cubicBezTo>
                  <a:pt x="11694" y="151568"/>
                  <a:pt x="-25726" y="244456"/>
                  <a:pt x="34618" y="304800"/>
                </a:cubicBezTo>
                <a:cubicBezTo>
                  <a:pt x="40014" y="310196"/>
                  <a:pt x="47318" y="313267"/>
                  <a:pt x="53668" y="317500"/>
                </a:cubicBezTo>
                <a:cubicBezTo>
                  <a:pt x="55785" y="323850"/>
                  <a:pt x="55285" y="331817"/>
                  <a:pt x="60018" y="336550"/>
                </a:cubicBezTo>
                <a:cubicBezTo>
                  <a:pt x="65223" y="341755"/>
                  <a:pt x="113224" y="360898"/>
                  <a:pt x="117168" y="361950"/>
                </a:cubicBezTo>
                <a:cubicBezTo>
                  <a:pt x="138025" y="367512"/>
                  <a:pt x="180668" y="374650"/>
                  <a:pt x="180668" y="374650"/>
                </a:cubicBezTo>
                <a:cubicBezTo>
                  <a:pt x="227235" y="372533"/>
                  <a:pt x="273902" y="372017"/>
                  <a:pt x="320368" y="368300"/>
                </a:cubicBezTo>
                <a:cubicBezTo>
                  <a:pt x="327040" y="367766"/>
                  <a:pt x="332832" y="363147"/>
                  <a:pt x="339418" y="361950"/>
                </a:cubicBezTo>
                <a:cubicBezTo>
                  <a:pt x="356208" y="358897"/>
                  <a:pt x="373196" y="356816"/>
                  <a:pt x="390218" y="355600"/>
                </a:cubicBezTo>
                <a:cubicBezTo>
                  <a:pt x="432497" y="352580"/>
                  <a:pt x="474885" y="351367"/>
                  <a:pt x="517218" y="349250"/>
                </a:cubicBezTo>
                <a:cubicBezTo>
                  <a:pt x="533178" y="346590"/>
                  <a:pt x="594198" y="335888"/>
                  <a:pt x="606118" y="336550"/>
                </a:cubicBezTo>
                <a:cubicBezTo>
                  <a:pt x="665632" y="339856"/>
                  <a:pt x="724651" y="349250"/>
                  <a:pt x="783918" y="355600"/>
                </a:cubicBezTo>
                <a:cubicBezTo>
                  <a:pt x="792385" y="359833"/>
                  <a:pt x="802625" y="361607"/>
                  <a:pt x="809318" y="368300"/>
                </a:cubicBezTo>
                <a:cubicBezTo>
                  <a:pt x="822193" y="381175"/>
                  <a:pt x="831700" y="397137"/>
                  <a:pt x="841068" y="412750"/>
                </a:cubicBezTo>
                <a:cubicBezTo>
                  <a:pt x="844512" y="418490"/>
                  <a:pt x="845068" y="425533"/>
                  <a:pt x="847418" y="431800"/>
                </a:cubicBezTo>
                <a:cubicBezTo>
                  <a:pt x="851420" y="442473"/>
                  <a:pt x="855401" y="453173"/>
                  <a:pt x="860118" y="463550"/>
                </a:cubicBezTo>
                <a:cubicBezTo>
                  <a:pt x="865994" y="476476"/>
                  <a:pt x="872272" y="489238"/>
                  <a:pt x="879168" y="501650"/>
                </a:cubicBezTo>
                <a:cubicBezTo>
                  <a:pt x="882874" y="508321"/>
                  <a:pt x="888455" y="513874"/>
                  <a:pt x="891868" y="520700"/>
                </a:cubicBezTo>
                <a:cubicBezTo>
                  <a:pt x="894861" y="526687"/>
                  <a:pt x="896250" y="533353"/>
                  <a:pt x="898218" y="539750"/>
                </a:cubicBezTo>
                <a:cubicBezTo>
                  <a:pt x="912271" y="585421"/>
                  <a:pt x="913328" y="597560"/>
                  <a:pt x="929968" y="635000"/>
                </a:cubicBezTo>
                <a:cubicBezTo>
                  <a:pt x="933813" y="643650"/>
                  <a:pt x="937240" y="652645"/>
                  <a:pt x="942668" y="660400"/>
                </a:cubicBezTo>
                <a:cubicBezTo>
                  <a:pt x="979809" y="713458"/>
                  <a:pt x="960015" y="686706"/>
                  <a:pt x="999818" y="711200"/>
                </a:cubicBezTo>
                <a:cubicBezTo>
                  <a:pt x="1019317" y="723199"/>
                  <a:pt x="1035248" y="742060"/>
                  <a:pt x="1056968" y="749300"/>
                </a:cubicBezTo>
                <a:lnTo>
                  <a:pt x="1095068" y="762000"/>
                </a:lnTo>
                <a:lnTo>
                  <a:pt x="1114118" y="768350"/>
                </a:lnTo>
                <a:cubicBezTo>
                  <a:pt x="1145868" y="766233"/>
                  <a:pt x="1177980" y="767231"/>
                  <a:pt x="1209368" y="762000"/>
                </a:cubicBezTo>
                <a:cubicBezTo>
                  <a:pt x="1216896" y="760745"/>
                  <a:pt x="1221403" y="752306"/>
                  <a:pt x="1228418" y="749300"/>
                </a:cubicBezTo>
                <a:cubicBezTo>
                  <a:pt x="1256902" y="737093"/>
                  <a:pt x="1248154" y="748957"/>
                  <a:pt x="1272868" y="736600"/>
                </a:cubicBezTo>
                <a:cubicBezTo>
                  <a:pt x="1279694" y="733187"/>
                  <a:pt x="1285092" y="727313"/>
                  <a:pt x="1291918" y="723900"/>
                </a:cubicBezTo>
                <a:cubicBezTo>
                  <a:pt x="1302588" y="718565"/>
                  <a:pt x="1326195" y="714252"/>
                  <a:pt x="1336368" y="711200"/>
                </a:cubicBezTo>
                <a:cubicBezTo>
                  <a:pt x="1349190" y="707353"/>
                  <a:pt x="1363329" y="705926"/>
                  <a:pt x="1374468" y="698500"/>
                </a:cubicBezTo>
                <a:cubicBezTo>
                  <a:pt x="1393199" y="686013"/>
                  <a:pt x="1397289" y="685085"/>
                  <a:pt x="1412568" y="666750"/>
                </a:cubicBezTo>
                <a:cubicBezTo>
                  <a:pt x="1417454" y="660887"/>
                  <a:pt x="1421035" y="654050"/>
                  <a:pt x="1425268" y="647700"/>
                </a:cubicBezTo>
                <a:cubicBezTo>
                  <a:pt x="1431853" y="621358"/>
                  <a:pt x="1435416" y="601589"/>
                  <a:pt x="1444318" y="577850"/>
                </a:cubicBezTo>
                <a:cubicBezTo>
                  <a:pt x="1448320" y="567177"/>
                  <a:pt x="1453743" y="557018"/>
                  <a:pt x="1457018" y="546100"/>
                </a:cubicBezTo>
                <a:cubicBezTo>
                  <a:pt x="1460119" y="535762"/>
                  <a:pt x="1460750" y="524821"/>
                  <a:pt x="1463368" y="514350"/>
                </a:cubicBezTo>
                <a:cubicBezTo>
                  <a:pt x="1464991" y="507856"/>
                  <a:pt x="1467601" y="501650"/>
                  <a:pt x="1469718" y="495300"/>
                </a:cubicBezTo>
                <a:cubicBezTo>
                  <a:pt x="1471835" y="461433"/>
                  <a:pt x="1476805" y="427625"/>
                  <a:pt x="1476068" y="393700"/>
                </a:cubicBezTo>
                <a:cubicBezTo>
                  <a:pt x="1474685" y="330074"/>
                  <a:pt x="1468653" y="266621"/>
                  <a:pt x="1463368" y="203200"/>
                </a:cubicBezTo>
                <a:cubicBezTo>
                  <a:pt x="1463089" y="199849"/>
                  <a:pt x="1452967" y="139671"/>
                  <a:pt x="1450668" y="133350"/>
                </a:cubicBezTo>
                <a:cubicBezTo>
                  <a:pt x="1445816" y="120006"/>
                  <a:pt x="1438514" y="107662"/>
                  <a:pt x="1431618" y="95250"/>
                </a:cubicBezTo>
                <a:cubicBezTo>
                  <a:pt x="1427912" y="88579"/>
                  <a:pt x="1424314" y="81596"/>
                  <a:pt x="1418918" y="76200"/>
                </a:cubicBezTo>
                <a:cubicBezTo>
                  <a:pt x="1409132" y="66414"/>
                  <a:pt x="1394098" y="60101"/>
                  <a:pt x="1380818" y="57150"/>
                </a:cubicBezTo>
                <a:cubicBezTo>
                  <a:pt x="1368249" y="54357"/>
                  <a:pt x="1355287" y="53593"/>
                  <a:pt x="1342718" y="50800"/>
                </a:cubicBezTo>
                <a:cubicBezTo>
                  <a:pt x="1323276" y="46480"/>
                  <a:pt x="1319877" y="39829"/>
                  <a:pt x="1298268" y="38100"/>
                </a:cubicBezTo>
                <a:cubicBezTo>
                  <a:pt x="1253909" y="34551"/>
                  <a:pt x="1209368" y="33867"/>
                  <a:pt x="1164918" y="31750"/>
                </a:cubicBezTo>
                <a:cubicBezTo>
                  <a:pt x="1158568" y="27517"/>
                  <a:pt x="1153500" y="19050"/>
                  <a:pt x="1145868" y="19050"/>
                </a:cubicBezTo>
                <a:cubicBezTo>
                  <a:pt x="965902" y="19050"/>
                  <a:pt x="785993" y="26009"/>
                  <a:pt x="606118" y="31750"/>
                </a:cubicBezTo>
                <a:cubicBezTo>
                  <a:pt x="586961" y="32361"/>
                  <a:pt x="568102" y="36974"/>
                  <a:pt x="548968" y="38100"/>
                </a:cubicBezTo>
                <a:cubicBezTo>
                  <a:pt x="496100" y="41210"/>
                  <a:pt x="443135" y="42333"/>
                  <a:pt x="390218" y="44450"/>
                </a:cubicBezTo>
                <a:cubicBezTo>
                  <a:pt x="336948" y="38531"/>
                  <a:pt x="344451" y="48225"/>
                  <a:pt x="314018" y="25400"/>
                </a:cubicBezTo>
                <a:cubicBezTo>
                  <a:pt x="311623" y="23604"/>
                  <a:pt x="319310" y="27517"/>
                  <a:pt x="307668" y="25400"/>
                </a:cubicBezTo>
                <a:close/>
              </a:path>
            </a:pathLst>
          </a:cu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89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23" y="1226243"/>
            <a:ext cx="8280000" cy="5216071"/>
          </a:xfrm>
          <a:prstGeom prst="rect">
            <a:avLst/>
          </a:prstGeom>
        </p:spPr>
      </p:pic>
      <p:sp>
        <p:nvSpPr>
          <p:cNvPr id="2" name="Title 1"/>
          <p:cNvSpPr>
            <a:spLocks noGrp="1"/>
          </p:cNvSpPr>
          <p:nvPr>
            <p:ph type="title"/>
          </p:nvPr>
        </p:nvSpPr>
        <p:spPr>
          <a:xfrm>
            <a:off x="457200" y="67907"/>
            <a:ext cx="8229600" cy="1143000"/>
          </a:xfrm>
        </p:spPr>
        <p:txBody>
          <a:bodyPr>
            <a:normAutofit/>
          </a:bodyPr>
          <a:lstStyle/>
          <a:p>
            <a:r>
              <a:rPr lang="en-US" sz="3400" dirty="0"/>
              <a:t>MAP Trades Off Prior and Observations</a:t>
            </a:r>
          </a:p>
        </p:txBody>
      </p:sp>
      <p:sp>
        <p:nvSpPr>
          <p:cNvPr id="5" name="Oval 4"/>
          <p:cNvSpPr/>
          <p:nvPr/>
        </p:nvSpPr>
        <p:spPr>
          <a:xfrm rot="833224">
            <a:off x="4998704" y="3427634"/>
            <a:ext cx="1501942" cy="382677"/>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 name="Oval 5"/>
          <p:cNvSpPr>
            <a:spLocks noChangeAspect="1"/>
          </p:cNvSpPr>
          <p:nvPr/>
        </p:nvSpPr>
        <p:spPr>
          <a:xfrm>
            <a:off x="5296836" y="2518826"/>
            <a:ext cx="849964" cy="4346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p:cNvSpPr>
            <a:spLocks noChangeAspect="1"/>
          </p:cNvSpPr>
          <p:nvPr/>
        </p:nvSpPr>
        <p:spPr>
          <a:xfrm>
            <a:off x="4585636" y="2493426"/>
            <a:ext cx="434600" cy="4346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2803832" y="3276600"/>
            <a:ext cx="1476141" cy="768350"/>
          </a:xfrm>
          <a:custGeom>
            <a:avLst/>
            <a:gdLst>
              <a:gd name="connsiteX0" fmla="*/ 307668 w 1476141"/>
              <a:gd name="connsiteY0" fmla="*/ 25400 h 768350"/>
              <a:gd name="connsiteX1" fmla="*/ 244168 w 1476141"/>
              <a:gd name="connsiteY1" fmla="*/ 12700 h 768350"/>
              <a:gd name="connsiteX2" fmla="*/ 187018 w 1476141"/>
              <a:gd name="connsiteY2" fmla="*/ 6350 h 768350"/>
              <a:gd name="connsiteX3" fmla="*/ 148918 w 1476141"/>
              <a:gd name="connsiteY3" fmla="*/ 0 h 768350"/>
              <a:gd name="connsiteX4" fmla="*/ 40968 w 1476141"/>
              <a:gd name="connsiteY4" fmla="*/ 6350 h 768350"/>
              <a:gd name="connsiteX5" fmla="*/ 21918 w 1476141"/>
              <a:gd name="connsiteY5" fmla="*/ 19050 h 768350"/>
              <a:gd name="connsiteX6" fmla="*/ 15568 w 1476141"/>
              <a:gd name="connsiteY6" fmla="*/ 50800 h 768350"/>
              <a:gd name="connsiteX7" fmla="*/ 9218 w 1476141"/>
              <a:gd name="connsiteY7" fmla="*/ 69850 h 768350"/>
              <a:gd name="connsiteX8" fmla="*/ 34618 w 1476141"/>
              <a:gd name="connsiteY8" fmla="*/ 304800 h 768350"/>
              <a:gd name="connsiteX9" fmla="*/ 53668 w 1476141"/>
              <a:gd name="connsiteY9" fmla="*/ 317500 h 768350"/>
              <a:gd name="connsiteX10" fmla="*/ 60018 w 1476141"/>
              <a:gd name="connsiteY10" fmla="*/ 336550 h 768350"/>
              <a:gd name="connsiteX11" fmla="*/ 117168 w 1476141"/>
              <a:gd name="connsiteY11" fmla="*/ 361950 h 768350"/>
              <a:gd name="connsiteX12" fmla="*/ 180668 w 1476141"/>
              <a:gd name="connsiteY12" fmla="*/ 374650 h 768350"/>
              <a:gd name="connsiteX13" fmla="*/ 320368 w 1476141"/>
              <a:gd name="connsiteY13" fmla="*/ 368300 h 768350"/>
              <a:gd name="connsiteX14" fmla="*/ 339418 w 1476141"/>
              <a:gd name="connsiteY14" fmla="*/ 361950 h 768350"/>
              <a:gd name="connsiteX15" fmla="*/ 390218 w 1476141"/>
              <a:gd name="connsiteY15" fmla="*/ 355600 h 768350"/>
              <a:gd name="connsiteX16" fmla="*/ 517218 w 1476141"/>
              <a:gd name="connsiteY16" fmla="*/ 349250 h 768350"/>
              <a:gd name="connsiteX17" fmla="*/ 606118 w 1476141"/>
              <a:gd name="connsiteY17" fmla="*/ 336550 h 768350"/>
              <a:gd name="connsiteX18" fmla="*/ 783918 w 1476141"/>
              <a:gd name="connsiteY18" fmla="*/ 355600 h 768350"/>
              <a:gd name="connsiteX19" fmla="*/ 809318 w 1476141"/>
              <a:gd name="connsiteY19" fmla="*/ 368300 h 768350"/>
              <a:gd name="connsiteX20" fmla="*/ 841068 w 1476141"/>
              <a:gd name="connsiteY20" fmla="*/ 412750 h 768350"/>
              <a:gd name="connsiteX21" fmla="*/ 847418 w 1476141"/>
              <a:gd name="connsiteY21" fmla="*/ 431800 h 768350"/>
              <a:gd name="connsiteX22" fmla="*/ 860118 w 1476141"/>
              <a:gd name="connsiteY22" fmla="*/ 463550 h 768350"/>
              <a:gd name="connsiteX23" fmla="*/ 879168 w 1476141"/>
              <a:gd name="connsiteY23" fmla="*/ 501650 h 768350"/>
              <a:gd name="connsiteX24" fmla="*/ 891868 w 1476141"/>
              <a:gd name="connsiteY24" fmla="*/ 520700 h 768350"/>
              <a:gd name="connsiteX25" fmla="*/ 898218 w 1476141"/>
              <a:gd name="connsiteY25" fmla="*/ 539750 h 768350"/>
              <a:gd name="connsiteX26" fmla="*/ 929968 w 1476141"/>
              <a:gd name="connsiteY26" fmla="*/ 635000 h 768350"/>
              <a:gd name="connsiteX27" fmla="*/ 942668 w 1476141"/>
              <a:gd name="connsiteY27" fmla="*/ 660400 h 768350"/>
              <a:gd name="connsiteX28" fmla="*/ 999818 w 1476141"/>
              <a:gd name="connsiteY28" fmla="*/ 711200 h 768350"/>
              <a:gd name="connsiteX29" fmla="*/ 1056968 w 1476141"/>
              <a:gd name="connsiteY29" fmla="*/ 749300 h 768350"/>
              <a:gd name="connsiteX30" fmla="*/ 1095068 w 1476141"/>
              <a:gd name="connsiteY30" fmla="*/ 762000 h 768350"/>
              <a:gd name="connsiteX31" fmla="*/ 1114118 w 1476141"/>
              <a:gd name="connsiteY31" fmla="*/ 768350 h 768350"/>
              <a:gd name="connsiteX32" fmla="*/ 1209368 w 1476141"/>
              <a:gd name="connsiteY32" fmla="*/ 762000 h 768350"/>
              <a:gd name="connsiteX33" fmla="*/ 1228418 w 1476141"/>
              <a:gd name="connsiteY33" fmla="*/ 749300 h 768350"/>
              <a:gd name="connsiteX34" fmla="*/ 1272868 w 1476141"/>
              <a:gd name="connsiteY34" fmla="*/ 736600 h 768350"/>
              <a:gd name="connsiteX35" fmla="*/ 1291918 w 1476141"/>
              <a:gd name="connsiteY35" fmla="*/ 723900 h 768350"/>
              <a:gd name="connsiteX36" fmla="*/ 1336368 w 1476141"/>
              <a:gd name="connsiteY36" fmla="*/ 711200 h 768350"/>
              <a:gd name="connsiteX37" fmla="*/ 1374468 w 1476141"/>
              <a:gd name="connsiteY37" fmla="*/ 698500 h 768350"/>
              <a:gd name="connsiteX38" fmla="*/ 1412568 w 1476141"/>
              <a:gd name="connsiteY38" fmla="*/ 666750 h 768350"/>
              <a:gd name="connsiteX39" fmla="*/ 1425268 w 1476141"/>
              <a:gd name="connsiteY39" fmla="*/ 647700 h 768350"/>
              <a:gd name="connsiteX40" fmla="*/ 1444318 w 1476141"/>
              <a:gd name="connsiteY40" fmla="*/ 577850 h 768350"/>
              <a:gd name="connsiteX41" fmla="*/ 1457018 w 1476141"/>
              <a:gd name="connsiteY41" fmla="*/ 546100 h 768350"/>
              <a:gd name="connsiteX42" fmla="*/ 1463368 w 1476141"/>
              <a:gd name="connsiteY42" fmla="*/ 514350 h 768350"/>
              <a:gd name="connsiteX43" fmla="*/ 1469718 w 1476141"/>
              <a:gd name="connsiteY43" fmla="*/ 495300 h 768350"/>
              <a:gd name="connsiteX44" fmla="*/ 1476068 w 1476141"/>
              <a:gd name="connsiteY44" fmla="*/ 393700 h 768350"/>
              <a:gd name="connsiteX45" fmla="*/ 1463368 w 1476141"/>
              <a:gd name="connsiteY45" fmla="*/ 203200 h 768350"/>
              <a:gd name="connsiteX46" fmla="*/ 1450668 w 1476141"/>
              <a:gd name="connsiteY46" fmla="*/ 133350 h 768350"/>
              <a:gd name="connsiteX47" fmla="*/ 1431618 w 1476141"/>
              <a:gd name="connsiteY47" fmla="*/ 95250 h 768350"/>
              <a:gd name="connsiteX48" fmla="*/ 1418918 w 1476141"/>
              <a:gd name="connsiteY48" fmla="*/ 76200 h 768350"/>
              <a:gd name="connsiteX49" fmla="*/ 1380818 w 1476141"/>
              <a:gd name="connsiteY49" fmla="*/ 57150 h 768350"/>
              <a:gd name="connsiteX50" fmla="*/ 1342718 w 1476141"/>
              <a:gd name="connsiteY50" fmla="*/ 50800 h 768350"/>
              <a:gd name="connsiteX51" fmla="*/ 1298268 w 1476141"/>
              <a:gd name="connsiteY51" fmla="*/ 38100 h 768350"/>
              <a:gd name="connsiteX52" fmla="*/ 1164918 w 1476141"/>
              <a:gd name="connsiteY52" fmla="*/ 31750 h 768350"/>
              <a:gd name="connsiteX53" fmla="*/ 1145868 w 1476141"/>
              <a:gd name="connsiteY53" fmla="*/ 19050 h 768350"/>
              <a:gd name="connsiteX54" fmla="*/ 606118 w 1476141"/>
              <a:gd name="connsiteY54" fmla="*/ 31750 h 768350"/>
              <a:gd name="connsiteX55" fmla="*/ 548968 w 1476141"/>
              <a:gd name="connsiteY55" fmla="*/ 38100 h 768350"/>
              <a:gd name="connsiteX56" fmla="*/ 390218 w 1476141"/>
              <a:gd name="connsiteY56" fmla="*/ 44450 h 768350"/>
              <a:gd name="connsiteX57" fmla="*/ 314018 w 1476141"/>
              <a:gd name="connsiteY57" fmla="*/ 25400 h 768350"/>
              <a:gd name="connsiteX58" fmla="*/ 307668 w 1476141"/>
              <a:gd name="connsiteY58" fmla="*/ 2540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76141" h="768350">
                <a:moveTo>
                  <a:pt x="307668" y="25400"/>
                </a:moveTo>
                <a:cubicBezTo>
                  <a:pt x="296026" y="23283"/>
                  <a:pt x="265490" y="16067"/>
                  <a:pt x="244168" y="12700"/>
                </a:cubicBezTo>
                <a:cubicBezTo>
                  <a:pt x="225235" y="9711"/>
                  <a:pt x="206017" y="8883"/>
                  <a:pt x="187018" y="6350"/>
                </a:cubicBezTo>
                <a:cubicBezTo>
                  <a:pt x="174256" y="4648"/>
                  <a:pt x="161618" y="2117"/>
                  <a:pt x="148918" y="0"/>
                </a:cubicBezTo>
                <a:cubicBezTo>
                  <a:pt x="112935" y="2117"/>
                  <a:pt x="76615" y="1003"/>
                  <a:pt x="40968" y="6350"/>
                </a:cubicBezTo>
                <a:cubicBezTo>
                  <a:pt x="33421" y="7482"/>
                  <a:pt x="25704" y="12424"/>
                  <a:pt x="21918" y="19050"/>
                </a:cubicBezTo>
                <a:cubicBezTo>
                  <a:pt x="16563" y="28421"/>
                  <a:pt x="18186" y="40329"/>
                  <a:pt x="15568" y="50800"/>
                </a:cubicBezTo>
                <a:cubicBezTo>
                  <a:pt x="13945" y="57294"/>
                  <a:pt x="11335" y="63500"/>
                  <a:pt x="9218" y="69850"/>
                </a:cubicBezTo>
                <a:cubicBezTo>
                  <a:pt x="11694" y="151568"/>
                  <a:pt x="-25726" y="244456"/>
                  <a:pt x="34618" y="304800"/>
                </a:cubicBezTo>
                <a:cubicBezTo>
                  <a:pt x="40014" y="310196"/>
                  <a:pt x="47318" y="313267"/>
                  <a:pt x="53668" y="317500"/>
                </a:cubicBezTo>
                <a:cubicBezTo>
                  <a:pt x="55785" y="323850"/>
                  <a:pt x="55285" y="331817"/>
                  <a:pt x="60018" y="336550"/>
                </a:cubicBezTo>
                <a:cubicBezTo>
                  <a:pt x="65223" y="341755"/>
                  <a:pt x="113224" y="360898"/>
                  <a:pt x="117168" y="361950"/>
                </a:cubicBezTo>
                <a:cubicBezTo>
                  <a:pt x="138025" y="367512"/>
                  <a:pt x="180668" y="374650"/>
                  <a:pt x="180668" y="374650"/>
                </a:cubicBezTo>
                <a:cubicBezTo>
                  <a:pt x="227235" y="372533"/>
                  <a:pt x="273902" y="372017"/>
                  <a:pt x="320368" y="368300"/>
                </a:cubicBezTo>
                <a:cubicBezTo>
                  <a:pt x="327040" y="367766"/>
                  <a:pt x="332832" y="363147"/>
                  <a:pt x="339418" y="361950"/>
                </a:cubicBezTo>
                <a:cubicBezTo>
                  <a:pt x="356208" y="358897"/>
                  <a:pt x="373196" y="356816"/>
                  <a:pt x="390218" y="355600"/>
                </a:cubicBezTo>
                <a:cubicBezTo>
                  <a:pt x="432497" y="352580"/>
                  <a:pt x="474885" y="351367"/>
                  <a:pt x="517218" y="349250"/>
                </a:cubicBezTo>
                <a:cubicBezTo>
                  <a:pt x="533178" y="346590"/>
                  <a:pt x="594198" y="335888"/>
                  <a:pt x="606118" y="336550"/>
                </a:cubicBezTo>
                <a:cubicBezTo>
                  <a:pt x="665632" y="339856"/>
                  <a:pt x="724651" y="349250"/>
                  <a:pt x="783918" y="355600"/>
                </a:cubicBezTo>
                <a:cubicBezTo>
                  <a:pt x="792385" y="359833"/>
                  <a:pt x="802625" y="361607"/>
                  <a:pt x="809318" y="368300"/>
                </a:cubicBezTo>
                <a:cubicBezTo>
                  <a:pt x="822193" y="381175"/>
                  <a:pt x="831700" y="397137"/>
                  <a:pt x="841068" y="412750"/>
                </a:cubicBezTo>
                <a:cubicBezTo>
                  <a:pt x="844512" y="418490"/>
                  <a:pt x="845068" y="425533"/>
                  <a:pt x="847418" y="431800"/>
                </a:cubicBezTo>
                <a:cubicBezTo>
                  <a:pt x="851420" y="442473"/>
                  <a:pt x="855401" y="453173"/>
                  <a:pt x="860118" y="463550"/>
                </a:cubicBezTo>
                <a:cubicBezTo>
                  <a:pt x="865994" y="476476"/>
                  <a:pt x="872272" y="489238"/>
                  <a:pt x="879168" y="501650"/>
                </a:cubicBezTo>
                <a:cubicBezTo>
                  <a:pt x="882874" y="508321"/>
                  <a:pt x="888455" y="513874"/>
                  <a:pt x="891868" y="520700"/>
                </a:cubicBezTo>
                <a:cubicBezTo>
                  <a:pt x="894861" y="526687"/>
                  <a:pt x="896250" y="533353"/>
                  <a:pt x="898218" y="539750"/>
                </a:cubicBezTo>
                <a:cubicBezTo>
                  <a:pt x="912271" y="585421"/>
                  <a:pt x="913328" y="597560"/>
                  <a:pt x="929968" y="635000"/>
                </a:cubicBezTo>
                <a:cubicBezTo>
                  <a:pt x="933813" y="643650"/>
                  <a:pt x="937240" y="652645"/>
                  <a:pt x="942668" y="660400"/>
                </a:cubicBezTo>
                <a:cubicBezTo>
                  <a:pt x="979809" y="713458"/>
                  <a:pt x="960015" y="686706"/>
                  <a:pt x="999818" y="711200"/>
                </a:cubicBezTo>
                <a:cubicBezTo>
                  <a:pt x="1019317" y="723199"/>
                  <a:pt x="1035248" y="742060"/>
                  <a:pt x="1056968" y="749300"/>
                </a:cubicBezTo>
                <a:lnTo>
                  <a:pt x="1095068" y="762000"/>
                </a:lnTo>
                <a:lnTo>
                  <a:pt x="1114118" y="768350"/>
                </a:lnTo>
                <a:cubicBezTo>
                  <a:pt x="1145868" y="766233"/>
                  <a:pt x="1177980" y="767231"/>
                  <a:pt x="1209368" y="762000"/>
                </a:cubicBezTo>
                <a:cubicBezTo>
                  <a:pt x="1216896" y="760745"/>
                  <a:pt x="1221403" y="752306"/>
                  <a:pt x="1228418" y="749300"/>
                </a:cubicBezTo>
                <a:cubicBezTo>
                  <a:pt x="1256902" y="737093"/>
                  <a:pt x="1248154" y="748957"/>
                  <a:pt x="1272868" y="736600"/>
                </a:cubicBezTo>
                <a:cubicBezTo>
                  <a:pt x="1279694" y="733187"/>
                  <a:pt x="1285092" y="727313"/>
                  <a:pt x="1291918" y="723900"/>
                </a:cubicBezTo>
                <a:cubicBezTo>
                  <a:pt x="1302588" y="718565"/>
                  <a:pt x="1326195" y="714252"/>
                  <a:pt x="1336368" y="711200"/>
                </a:cubicBezTo>
                <a:cubicBezTo>
                  <a:pt x="1349190" y="707353"/>
                  <a:pt x="1363329" y="705926"/>
                  <a:pt x="1374468" y="698500"/>
                </a:cubicBezTo>
                <a:cubicBezTo>
                  <a:pt x="1393199" y="686013"/>
                  <a:pt x="1397289" y="685085"/>
                  <a:pt x="1412568" y="666750"/>
                </a:cubicBezTo>
                <a:cubicBezTo>
                  <a:pt x="1417454" y="660887"/>
                  <a:pt x="1421035" y="654050"/>
                  <a:pt x="1425268" y="647700"/>
                </a:cubicBezTo>
                <a:cubicBezTo>
                  <a:pt x="1431853" y="621358"/>
                  <a:pt x="1435416" y="601589"/>
                  <a:pt x="1444318" y="577850"/>
                </a:cubicBezTo>
                <a:cubicBezTo>
                  <a:pt x="1448320" y="567177"/>
                  <a:pt x="1453743" y="557018"/>
                  <a:pt x="1457018" y="546100"/>
                </a:cubicBezTo>
                <a:cubicBezTo>
                  <a:pt x="1460119" y="535762"/>
                  <a:pt x="1460750" y="524821"/>
                  <a:pt x="1463368" y="514350"/>
                </a:cubicBezTo>
                <a:cubicBezTo>
                  <a:pt x="1464991" y="507856"/>
                  <a:pt x="1467601" y="501650"/>
                  <a:pt x="1469718" y="495300"/>
                </a:cubicBezTo>
                <a:cubicBezTo>
                  <a:pt x="1471835" y="461433"/>
                  <a:pt x="1476805" y="427625"/>
                  <a:pt x="1476068" y="393700"/>
                </a:cubicBezTo>
                <a:cubicBezTo>
                  <a:pt x="1474685" y="330074"/>
                  <a:pt x="1468653" y="266621"/>
                  <a:pt x="1463368" y="203200"/>
                </a:cubicBezTo>
                <a:cubicBezTo>
                  <a:pt x="1463089" y="199849"/>
                  <a:pt x="1452967" y="139671"/>
                  <a:pt x="1450668" y="133350"/>
                </a:cubicBezTo>
                <a:cubicBezTo>
                  <a:pt x="1445816" y="120006"/>
                  <a:pt x="1438514" y="107662"/>
                  <a:pt x="1431618" y="95250"/>
                </a:cubicBezTo>
                <a:cubicBezTo>
                  <a:pt x="1427912" y="88579"/>
                  <a:pt x="1424314" y="81596"/>
                  <a:pt x="1418918" y="76200"/>
                </a:cubicBezTo>
                <a:cubicBezTo>
                  <a:pt x="1409132" y="66414"/>
                  <a:pt x="1394098" y="60101"/>
                  <a:pt x="1380818" y="57150"/>
                </a:cubicBezTo>
                <a:cubicBezTo>
                  <a:pt x="1368249" y="54357"/>
                  <a:pt x="1355287" y="53593"/>
                  <a:pt x="1342718" y="50800"/>
                </a:cubicBezTo>
                <a:cubicBezTo>
                  <a:pt x="1323276" y="46480"/>
                  <a:pt x="1319877" y="39829"/>
                  <a:pt x="1298268" y="38100"/>
                </a:cubicBezTo>
                <a:cubicBezTo>
                  <a:pt x="1253909" y="34551"/>
                  <a:pt x="1209368" y="33867"/>
                  <a:pt x="1164918" y="31750"/>
                </a:cubicBezTo>
                <a:cubicBezTo>
                  <a:pt x="1158568" y="27517"/>
                  <a:pt x="1153500" y="19050"/>
                  <a:pt x="1145868" y="19050"/>
                </a:cubicBezTo>
                <a:cubicBezTo>
                  <a:pt x="965902" y="19050"/>
                  <a:pt x="785993" y="26009"/>
                  <a:pt x="606118" y="31750"/>
                </a:cubicBezTo>
                <a:cubicBezTo>
                  <a:pt x="586961" y="32361"/>
                  <a:pt x="568102" y="36974"/>
                  <a:pt x="548968" y="38100"/>
                </a:cubicBezTo>
                <a:cubicBezTo>
                  <a:pt x="496100" y="41210"/>
                  <a:pt x="443135" y="42333"/>
                  <a:pt x="390218" y="44450"/>
                </a:cubicBezTo>
                <a:cubicBezTo>
                  <a:pt x="336948" y="38531"/>
                  <a:pt x="344451" y="48225"/>
                  <a:pt x="314018" y="25400"/>
                </a:cubicBezTo>
                <a:cubicBezTo>
                  <a:pt x="311623" y="23604"/>
                  <a:pt x="319310" y="27517"/>
                  <a:pt x="307668" y="25400"/>
                </a:cubicBezTo>
                <a:close/>
              </a:path>
            </a:pathLst>
          </a:cu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996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CE3E-27C2-5A4D-91AD-F0E9644909BA}"/>
              </a:ext>
            </a:extLst>
          </p:cNvPr>
          <p:cNvSpPr>
            <a:spLocks noGrp="1"/>
          </p:cNvSpPr>
          <p:nvPr>
            <p:ph type="title"/>
          </p:nvPr>
        </p:nvSpPr>
        <p:spPr>
          <a:xfrm>
            <a:off x="457200" y="173038"/>
            <a:ext cx="8229600" cy="1143000"/>
          </a:xfrm>
        </p:spPr>
        <p:txBody>
          <a:bodyPr>
            <a:normAutofit/>
          </a:bodyPr>
          <a:lstStyle/>
          <a:p>
            <a:r>
              <a:rPr lang="en-US" sz="3400" dirty="0"/>
              <a:t>Predicting Future Coin Tosses</a:t>
            </a:r>
          </a:p>
        </p:txBody>
      </p:sp>
      <p:pic>
        <p:nvPicPr>
          <p:cNvPr id="10" name="Picture 9">
            <a:extLst>
              <a:ext uri="{FF2B5EF4-FFF2-40B4-BE49-F238E27FC236}">
                <a16:creationId xmlns:a16="http://schemas.microsoft.com/office/drawing/2014/main" id="{15C6E579-3F57-554C-B334-37A57C0DDE8F}"/>
              </a:ext>
            </a:extLst>
          </p:cNvPr>
          <p:cNvPicPr>
            <a:picLocks noChangeAspect="1"/>
          </p:cNvPicPr>
          <p:nvPr/>
        </p:nvPicPr>
        <p:blipFill rotWithShape="1">
          <a:blip r:embed="rId3"/>
          <a:srcRect b="75654"/>
          <a:stretch/>
        </p:blipFill>
        <p:spPr>
          <a:xfrm>
            <a:off x="457200" y="1316038"/>
            <a:ext cx="8229600" cy="1127125"/>
          </a:xfrm>
          <a:prstGeom prst="rect">
            <a:avLst/>
          </a:prstGeom>
        </p:spPr>
      </p:pic>
    </p:spTree>
    <p:extLst>
      <p:ext uri="{BB962C8B-B14F-4D97-AF65-F5344CB8AC3E}">
        <p14:creationId xmlns:p14="http://schemas.microsoft.com/office/powerpoint/2010/main" val="4172469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CE3E-27C2-5A4D-91AD-F0E9644909BA}"/>
              </a:ext>
            </a:extLst>
          </p:cNvPr>
          <p:cNvSpPr>
            <a:spLocks noGrp="1"/>
          </p:cNvSpPr>
          <p:nvPr>
            <p:ph type="title"/>
          </p:nvPr>
        </p:nvSpPr>
        <p:spPr>
          <a:xfrm>
            <a:off x="457200" y="173038"/>
            <a:ext cx="8229600" cy="1143000"/>
          </a:xfrm>
        </p:spPr>
        <p:txBody>
          <a:bodyPr>
            <a:normAutofit/>
          </a:bodyPr>
          <a:lstStyle/>
          <a:p>
            <a:r>
              <a:rPr lang="en-US" sz="3400" dirty="0"/>
              <a:t>Predicting Future Coin Tosses</a:t>
            </a:r>
          </a:p>
        </p:txBody>
      </p:sp>
      <p:pic>
        <p:nvPicPr>
          <p:cNvPr id="10" name="Picture 9">
            <a:extLst>
              <a:ext uri="{FF2B5EF4-FFF2-40B4-BE49-F238E27FC236}">
                <a16:creationId xmlns:a16="http://schemas.microsoft.com/office/drawing/2014/main" id="{15C6E579-3F57-554C-B334-37A57C0DDE8F}"/>
              </a:ext>
            </a:extLst>
          </p:cNvPr>
          <p:cNvPicPr>
            <a:picLocks noChangeAspect="1"/>
          </p:cNvPicPr>
          <p:nvPr/>
        </p:nvPicPr>
        <p:blipFill rotWithShape="1">
          <a:blip r:embed="rId3"/>
          <a:srcRect b="58989"/>
          <a:stretch/>
        </p:blipFill>
        <p:spPr>
          <a:xfrm>
            <a:off x="457200" y="1316039"/>
            <a:ext cx="8229600" cy="1898650"/>
          </a:xfrm>
          <a:prstGeom prst="rect">
            <a:avLst/>
          </a:prstGeom>
        </p:spPr>
      </p:pic>
    </p:spTree>
    <p:extLst>
      <p:ext uri="{BB962C8B-B14F-4D97-AF65-F5344CB8AC3E}">
        <p14:creationId xmlns:p14="http://schemas.microsoft.com/office/powerpoint/2010/main" val="18650221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CE3E-27C2-5A4D-91AD-F0E9644909BA}"/>
              </a:ext>
            </a:extLst>
          </p:cNvPr>
          <p:cNvSpPr>
            <a:spLocks noGrp="1"/>
          </p:cNvSpPr>
          <p:nvPr>
            <p:ph type="title"/>
          </p:nvPr>
        </p:nvSpPr>
        <p:spPr>
          <a:xfrm>
            <a:off x="457200" y="173038"/>
            <a:ext cx="8229600" cy="1143000"/>
          </a:xfrm>
        </p:spPr>
        <p:txBody>
          <a:bodyPr>
            <a:normAutofit/>
          </a:bodyPr>
          <a:lstStyle/>
          <a:p>
            <a:r>
              <a:rPr lang="en-US" sz="3400" dirty="0"/>
              <a:t>Predicting Future Coin Tosses</a:t>
            </a:r>
          </a:p>
        </p:txBody>
      </p:sp>
      <p:pic>
        <p:nvPicPr>
          <p:cNvPr id="10" name="Picture 9">
            <a:extLst>
              <a:ext uri="{FF2B5EF4-FFF2-40B4-BE49-F238E27FC236}">
                <a16:creationId xmlns:a16="http://schemas.microsoft.com/office/drawing/2014/main" id="{15C6E579-3F57-554C-B334-37A57C0DDE8F}"/>
              </a:ext>
            </a:extLst>
          </p:cNvPr>
          <p:cNvPicPr>
            <a:picLocks noChangeAspect="1"/>
          </p:cNvPicPr>
          <p:nvPr/>
        </p:nvPicPr>
        <p:blipFill rotWithShape="1">
          <a:blip r:embed="rId3"/>
          <a:srcRect b="48496"/>
          <a:stretch/>
        </p:blipFill>
        <p:spPr>
          <a:xfrm>
            <a:off x="457200" y="1316038"/>
            <a:ext cx="8229600" cy="2384425"/>
          </a:xfrm>
          <a:prstGeom prst="rect">
            <a:avLst/>
          </a:prstGeom>
        </p:spPr>
      </p:pic>
    </p:spTree>
    <p:extLst>
      <p:ext uri="{BB962C8B-B14F-4D97-AF65-F5344CB8AC3E}">
        <p14:creationId xmlns:p14="http://schemas.microsoft.com/office/powerpoint/2010/main" val="3702047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CE3E-27C2-5A4D-91AD-F0E9644909BA}"/>
              </a:ext>
            </a:extLst>
          </p:cNvPr>
          <p:cNvSpPr>
            <a:spLocks noGrp="1"/>
          </p:cNvSpPr>
          <p:nvPr>
            <p:ph type="title"/>
          </p:nvPr>
        </p:nvSpPr>
        <p:spPr>
          <a:xfrm>
            <a:off x="457200" y="173038"/>
            <a:ext cx="8229600" cy="1143000"/>
          </a:xfrm>
        </p:spPr>
        <p:txBody>
          <a:bodyPr>
            <a:normAutofit/>
          </a:bodyPr>
          <a:lstStyle/>
          <a:p>
            <a:r>
              <a:rPr lang="en-US" sz="3400" dirty="0"/>
              <a:t>Predicting Future Coin Tosses</a:t>
            </a:r>
          </a:p>
        </p:txBody>
      </p:sp>
      <p:pic>
        <p:nvPicPr>
          <p:cNvPr id="10" name="Picture 9">
            <a:extLst>
              <a:ext uri="{FF2B5EF4-FFF2-40B4-BE49-F238E27FC236}">
                <a16:creationId xmlns:a16="http://schemas.microsoft.com/office/drawing/2014/main" id="{15C6E579-3F57-554C-B334-37A57C0DDE8F}"/>
              </a:ext>
            </a:extLst>
          </p:cNvPr>
          <p:cNvPicPr>
            <a:picLocks noChangeAspect="1"/>
          </p:cNvPicPr>
          <p:nvPr/>
        </p:nvPicPr>
        <p:blipFill>
          <a:blip r:embed="rId3"/>
          <a:stretch>
            <a:fillRect/>
          </a:stretch>
        </p:blipFill>
        <p:spPr>
          <a:xfrm>
            <a:off x="457200" y="1316038"/>
            <a:ext cx="8229600" cy="4629613"/>
          </a:xfrm>
          <a:prstGeom prst="rect">
            <a:avLst/>
          </a:prstGeom>
        </p:spPr>
      </p:pic>
    </p:spTree>
    <p:extLst>
      <p:ext uri="{BB962C8B-B14F-4D97-AF65-F5344CB8AC3E}">
        <p14:creationId xmlns:p14="http://schemas.microsoft.com/office/powerpoint/2010/main" val="2231151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92394"/>
          <a:stretch/>
        </p:blipFill>
        <p:spPr>
          <a:xfrm>
            <a:off x="250413" y="1128288"/>
            <a:ext cx="8640000" cy="410653"/>
          </a:xfrm>
          <a:prstGeom prst="rect">
            <a:avLst/>
          </a:prstGeom>
        </p:spPr>
      </p:pic>
    </p:spTree>
    <p:extLst>
      <p:ext uri="{BB962C8B-B14F-4D97-AF65-F5344CB8AC3E}">
        <p14:creationId xmlns:p14="http://schemas.microsoft.com/office/powerpoint/2010/main" val="24636100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3" b="80792"/>
          <a:stretch/>
        </p:blipFill>
        <p:spPr>
          <a:xfrm>
            <a:off x="250413" y="1128289"/>
            <a:ext cx="8640000" cy="1036968"/>
          </a:xfrm>
          <a:prstGeom prst="rect">
            <a:avLst/>
          </a:prstGeom>
        </p:spPr>
      </p:pic>
    </p:spTree>
    <p:extLst>
      <p:ext uri="{BB962C8B-B14F-4D97-AF65-F5344CB8AC3E}">
        <p14:creationId xmlns:p14="http://schemas.microsoft.com/office/powerpoint/2010/main" val="2035451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t="2" b="68040"/>
          <a:stretch/>
        </p:blipFill>
        <p:spPr>
          <a:xfrm>
            <a:off x="250413" y="1128288"/>
            <a:ext cx="8640000" cy="1725477"/>
          </a:xfrm>
          <a:prstGeom prst="rect">
            <a:avLst/>
          </a:prstGeom>
        </p:spPr>
      </p:pic>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sp>
        <p:nvSpPr>
          <p:cNvPr id="4" name="Rectangle 3"/>
          <p:cNvSpPr/>
          <p:nvPr/>
        </p:nvSpPr>
        <p:spPr>
          <a:xfrm>
            <a:off x="5005296" y="2017059"/>
            <a:ext cx="3092822" cy="836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700" y="2374900"/>
            <a:ext cx="2832100" cy="257464"/>
          </a:xfrm>
          <a:prstGeom prst="rect">
            <a:avLst/>
          </a:prstGeom>
        </p:spPr>
      </p:pic>
      <p:sp>
        <p:nvSpPr>
          <p:cNvPr id="7" name="Rectangle 6">
            <a:extLst>
              <a:ext uri="{FF2B5EF4-FFF2-40B4-BE49-F238E27FC236}">
                <a16:creationId xmlns:a16="http://schemas.microsoft.com/office/drawing/2014/main" id="{E1C001B9-9788-134E-9973-54FF41D106D7}"/>
              </a:ext>
            </a:extLst>
          </p:cNvPr>
          <p:cNvSpPr/>
          <p:nvPr/>
        </p:nvSpPr>
        <p:spPr>
          <a:xfrm>
            <a:off x="2571750" y="2169459"/>
            <a:ext cx="5734050" cy="836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451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t="2" b="68040"/>
          <a:stretch/>
        </p:blipFill>
        <p:spPr>
          <a:xfrm>
            <a:off x="250413" y="1128288"/>
            <a:ext cx="8640000" cy="1725477"/>
          </a:xfrm>
          <a:prstGeom prst="rect">
            <a:avLst/>
          </a:prstGeom>
        </p:spPr>
      </p:pic>
      <p:sp>
        <p:nvSpPr>
          <p:cNvPr id="2" name="Title 1"/>
          <p:cNvSpPr>
            <a:spLocks noGrp="1"/>
          </p:cNvSpPr>
          <p:nvPr>
            <p:ph type="title"/>
          </p:nvPr>
        </p:nvSpPr>
        <p:spPr>
          <a:xfrm>
            <a:off x="457200" y="129963"/>
            <a:ext cx="8229600" cy="1143000"/>
          </a:xfrm>
        </p:spPr>
        <p:txBody>
          <a:bodyPr>
            <a:normAutofit/>
          </a:bodyPr>
          <a:lstStyle/>
          <a:p>
            <a:r>
              <a:rPr lang="en-US" sz="3400" dirty="0">
                <a:solidFill>
                  <a:srgbClr val="0000FF"/>
                </a:solidFill>
              </a:rPr>
              <a:t>Posterior Predictive Distribution</a:t>
            </a:r>
          </a:p>
        </p:txBody>
      </p:sp>
      <p:sp>
        <p:nvSpPr>
          <p:cNvPr id="4" name="Rectangle 3"/>
          <p:cNvSpPr/>
          <p:nvPr/>
        </p:nvSpPr>
        <p:spPr>
          <a:xfrm>
            <a:off x="5005296" y="2017059"/>
            <a:ext cx="3092822" cy="836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700" y="2374900"/>
            <a:ext cx="2832100" cy="257464"/>
          </a:xfrm>
          <a:prstGeom prst="rect">
            <a:avLst/>
          </a:prstGeom>
        </p:spPr>
      </p:pic>
    </p:spTree>
    <p:extLst>
      <p:ext uri="{BB962C8B-B14F-4D97-AF65-F5344CB8AC3E}">
        <p14:creationId xmlns:p14="http://schemas.microsoft.com/office/powerpoint/2010/main" val="3246962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6556</TotalTime>
  <Words>14293</Words>
  <Application>Microsoft Macintosh PowerPoint</Application>
  <PresentationFormat>On-screen Show (4:3)</PresentationFormat>
  <Paragraphs>1310</Paragraphs>
  <Slides>182</Slides>
  <Notes>182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182</vt:i4>
      </vt:variant>
    </vt:vector>
  </HeadingPairs>
  <TitlesOfParts>
    <vt:vector size="186" baseType="lpstr">
      <vt:lpstr>Arial</vt:lpstr>
      <vt:lpstr>Calibri</vt:lpstr>
      <vt:lpstr>Cambria Math</vt:lpstr>
      <vt:lpstr>Office Theme</vt:lpstr>
      <vt:lpstr>EE5907/EE5027 Week 2: Probabilistic Estimation + Conjugate Priors</vt:lpstr>
      <vt:lpstr>Last Week Recap</vt:lpstr>
      <vt:lpstr>Questions?</vt:lpstr>
      <vt:lpstr>Key Goal in Machine Learning:  Signal Detection or Estimation</vt:lpstr>
      <vt:lpstr>Key Goal in Machine Learning:  Signal Detection or Estimation</vt:lpstr>
      <vt:lpstr>Key Goal in Machine Learning:  Signal Detection or Estimation</vt:lpstr>
      <vt:lpstr>Maximum-A-Posterior (MAP) and Maximum Likelihood (ML) Estimation</vt:lpstr>
      <vt:lpstr>Digression: argmax and argmin</vt:lpstr>
      <vt:lpstr>Digression: argmax and argmin</vt:lpstr>
      <vt:lpstr>Digression: argmax and argmin</vt:lpstr>
      <vt:lpstr>Digression: argmax and argmin</vt:lpstr>
      <vt:lpstr>Digression: argmax and argmin</vt:lpstr>
      <vt:lpstr>Digression: argmax and argmin</vt:lpstr>
      <vt:lpstr>MAP and ML Estimation</vt:lpstr>
      <vt:lpstr>MAP and ML Estimation</vt:lpstr>
      <vt:lpstr>MAP and ML Estimation</vt:lpstr>
      <vt:lpstr>MAP and ML Estimation</vt:lpstr>
      <vt:lpstr>MAP and ML Estimation</vt:lpstr>
      <vt:lpstr>MAP and ML Estimation</vt:lpstr>
      <vt:lpstr>MAP and ML Estimation</vt:lpstr>
      <vt:lpstr>MAP and ML Estimation</vt:lpstr>
      <vt:lpstr>MAP and ML Estimation</vt:lpstr>
      <vt:lpstr>MAP and ML Estimation</vt:lpstr>
      <vt:lpstr>What is hard here?</vt:lpstr>
      <vt:lpstr>Questions?</vt:lpstr>
      <vt:lpstr>Two strategies for modeling posterior probability p(y | x): Generative vs Discriminative Models</vt:lpstr>
      <vt:lpstr>Modeling p(y | x)</vt:lpstr>
      <vt:lpstr>Modeling p(y | x)</vt:lpstr>
      <vt:lpstr>Modeling p(y | x)</vt:lpstr>
      <vt:lpstr>Modeling p(y | x)</vt:lpstr>
      <vt:lpstr>Modeling p(y | x)</vt:lpstr>
      <vt:lpstr>Modeling p(y | x)</vt:lpstr>
      <vt:lpstr>Modeling p(y | x)</vt:lpstr>
      <vt:lpstr>Pros and Cons</vt:lpstr>
      <vt:lpstr>Pros and Cons</vt:lpstr>
      <vt:lpstr>Pros and Cons</vt:lpstr>
      <vt:lpstr>Pros and Cons</vt:lpstr>
      <vt:lpstr>Pros and Cons</vt:lpstr>
      <vt:lpstr>Generative/Discriminative Models  Need Not Be Probabilistic</vt:lpstr>
      <vt:lpstr>Generative/Discriminative Models  Need Not Be Probabilistic</vt:lpstr>
      <vt:lpstr>Generative/Discriminative Models  Need Not Be Probabilistic</vt:lpstr>
      <vt:lpstr>Concept of Generative Models  Not Limited To Supervised Learning</vt:lpstr>
      <vt:lpstr>Concept of Generative Models  Not Limited To Supervised Learning</vt:lpstr>
      <vt:lpstr>Concept of Generative Models  Not Limited To Supervised Learning</vt:lpstr>
      <vt:lpstr>Questions?</vt:lpstr>
      <vt:lpstr>Probabilistic Estimation of  Model Parameters</vt:lpstr>
      <vt:lpstr>Probabilistic Estimation of Model Parameters</vt:lpstr>
      <vt:lpstr>Probabilistic Estimation of Model Parameters</vt:lpstr>
      <vt:lpstr>Probabilistic Estimation of Model Parameters</vt:lpstr>
      <vt:lpstr>Probabilistic Estimation of Model Parameters</vt:lpstr>
      <vt:lpstr>Probabilistic Estimation of Model Parameters</vt:lpstr>
      <vt:lpstr>Probabilistic Estimation of Model Parameters</vt:lpstr>
      <vt:lpstr>Probabilistic Estimation of Model Parameters</vt:lpstr>
      <vt:lpstr>Probabilistic Estimation of Model Parameters</vt:lpstr>
      <vt:lpstr>Probabilistic Estimation of Model Parameters</vt:lpstr>
      <vt:lpstr>Parameters of Probability Distribution can themselves be treated as random variables</vt:lpstr>
      <vt:lpstr>Parameters of Probability Distribution can themselves be treated as random variables</vt:lpstr>
      <vt:lpstr>Parameters of Probability Distribution can themselves be treated as random variables</vt:lpstr>
      <vt:lpstr>Parameters of Probability Distribution can themselves be treated as random variables</vt:lpstr>
      <vt:lpstr>Parameters of Probability Distribution can themselves be treated as random variables</vt:lpstr>
      <vt:lpstr>Parameters of Probability Distribution can themselves be treated as random variables</vt:lpstr>
      <vt:lpstr>Questions?</vt:lpstr>
      <vt:lpstr>Beta-Binomial Generative Model (multiple coin tossing)</vt:lpstr>
      <vt:lpstr>Binomial Distribution</vt:lpstr>
      <vt:lpstr>Binomial Distribution</vt:lpstr>
      <vt:lpstr>Let’s Model 𝛉 as a Random Variable</vt:lpstr>
      <vt:lpstr>Let’s Model 𝛉 as a Random Variable</vt:lpstr>
      <vt:lpstr>Let’s Model 𝛉 as a Random Variable</vt:lpstr>
      <vt:lpstr>Let’s Model 𝛉 as a Random Variable</vt:lpstr>
      <vt:lpstr>Let’s Model 𝛉 as a Random Variable</vt:lpstr>
      <vt:lpstr>Beta-Binomial Model</vt:lpstr>
      <vt:lpstr>Beta-Binomial Model</vt:lpstr>
      <vt:lpstr>Beta-Binomial Model</vt:lpstr>
      <vt:lpstr>Beta-Binomial Model</vt:lpstr>
      <vt:lpstr>Beta-Binomial Model</vt:lpstr>
      <vt:lpstr>Beta-Binomial Model</vt:lpstr>
      <vt:lpstr>Beta-Binomial Model</vt:lpstr>
      <vt:lpstr>Beta-Binomial Model</vt:lpstr>
      <vt:lpstr>Beta-Binomial Model</vt:lpstr>
      <vt:lpstr>MAP, ML Estimates</vt:lpstr>
      <vt:lpstr>MAP, ML Estimates</vt:lpstr>
      <vt:lpstr>MAP, ML Estimates</vt:lpstr>
      <vt:lpstr>MAP, ML Estimates</vt:lpstr>
      <vt:lpstr>MAP Trades Off Prior and Observations</vt:lpstr>
      <vt:lpstr>MAP Trades Off Prior and Observations</vt:lpstr>
      <vt:lpstr>MAP Trades Off Prior and Observations</vt:lpstr>
      <vt:lpstr>MAP Trades Off Prior and Observations</vt:lpstr>
      <vt:lpstr>MAP Trades Off Prior and Observations</vt:lpstr>
      <vt:lpstr>MAP Trades Off Prior and Observations</vt:lpstr>
      <vt:lpstr>MAP Trades Off Prior and Observations</vt:lpstr>
      <vt:lpstr>MAP Trades Off Prior and Observations</vt:lpstr>
      <vt:lpstr>Predicting Future Coin Tosses</vt:lpstr>
      <vt:lpstr>Predicting Future Coin Tosses</vt:lpstr>
      <vt:lpstr>Predicting Future Coin Tosses</vt:lpstr>
      <vt:lpstr>Predicting Future Coin Tosses</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Black Swan Paradox (overfitting)</vt:lpstr>
      <vt:lpstr>Black Swan Paradox (overfitting)</vt:lpstr>
      <vt:lpstr>Black Swan Paradox (overfitting)</vt:lpstr>
      <vt:lpstr>Black Swan Paradox (overfitting)</vt:lpstr>
      <vt:lpstr>Black Swan Paradox (overfitting)</vt:lpstr>
      <vt:lpstr>Black Swan Paradox (overfitting)</vt:lpstr>
      <vt:lpstr>Questions?</vt:lpstr>
      <vt:lpstr>Interlude: Baseball Example</vt:lpstr>
      <vt:lpstr>Interlude: Baseball Example</vt:lpstr>
      <vt:lpstr>Baseball Recruiter Problem</vt:lpstr>
      <vt:lpstr>Baseball Recruiter Problem</vt:lpstr>
      <vt:lpstr>Best &amp; Worse Batters in History?</vt:lpstr>
      <vt:lpstr>Estimate Prior Distribution</vt:lpstr>
      <vt:lpstr>Estimate Prior Distribution</vt:lpstr>
      <vt:lpstr>Baseball Recruiter Problem</vt:lpstr>
      <vt:lpstr>Baseball Recruiter Problem</vt:lpstr>
      <vt:lpstr>Questions?</vt:lpstr>
      <vt:lpstr>Dirichlet-Multinomial Generative Model (Multiple Dice Rolling)</vt:lpstr>
      <vt:lpstr>Multinomial Distribution</vt:lpstr>
      <vt:lpstr>Multinomial Distribution</vt:lpstr>
      <vt:lpstr>Let’s Model 𝛉 as a Random Variable</vt:lpstr>
      <vt:lpstr>Let’s Model 𝛉 as a Random Variable</vt:lpstr>
      <vt:lpstr>Let’s Model 𝛉 as a Random Variable</vt:lpstr>
      <vt:lpstr>Dirichlet-Multinomial Model</vt:lpstr>
      <vt:lpstr>Dirichlet-Multinomial Model</vt:lpstr>
      <vt:lpstr>Dirichlet-Multinomial Model</vt:lpstr>
      <vt:lpstr>Dirichlet-Multinomial Model</vt:lpstr>
      <vt:lpstr>Dirichlet-Multinomial Model</vt:lpstr>
      <vt:lpstr>Dirichlet-Multinomial Model</vt:lpstr>
      <vt:lpstr>Dirichlet-Multinomial Model</vt:lpstr>
      <vt:lpstr>MAP, ML Estimates</vt:lpstr>
      <vt:lpstr>MAP, ML Estimates</vt:lpstr>
      <vt:lpstr>MAP, ML Estimates</vt:lpstr>
      <vt:lpstr>MAP, ML Estimates</vt:lpstr>
      <vt:lpstr>Derivation of Dirichlet Mode</vt:lpstr>
      <vt:lpstr>Derivation of Dirichlet Mode</vt:lpstr>
      <vt:lpstr>Derivation of Dirichlet Mode</vt:lpstr>
      <vt:lpstr>Derivation of Dirichlet Mode</vt:lpstr>
      <vt:lpstr>Derivation of Dirichlet Mode</vt:lpstr>
      <vt:lpstr>Derivation of Dirichlet Mode</vt:lpstr>
      <vt:lpstr>Derivation of Dirichlet Mode</vt:lpstr>
      <vt:lpstr>Derivation of Dirichlet Mode</vt:lpstr>
      <vt:lpstr>Derivation of Dirichlet Mode</vt:lpstr>
      <vt:lpstr>Derivation of Dirichlet Mode</vt:lpstr>
      <vt:lpstr>Derivation of Dirichlet Mode</vt:lpstr>
      <vt:lpstr>Derivation of Dirichlet Mode</vt:lpstr>
      <vt:lpstr>Derivation of Dirichlet Mode</vt:lpstr>
      <vt:lpstr>Predicting Future Dice Rolls</vt:lpstr>
      <vt:lpstr>Predicting Future Dice Rolls</vt:lpstr>
      <vt:lpstr>Predicting Future Dice Rolls</vt:lpstr>
      <vt:lpstr>Predicting Future Dice Rolls</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Posterior Predictive Distribution</vt:lpstr>
      <vt:lpstr>Bag of words example</vt:lpstr>
      <vt:lpstr>Bag of words example</vt:lpstr>
      <vt:lpstr>Bag of words example</vt:lpstr>
      <vt:lpstr>Bag of words example</vt:lpstr>
      <vt:lpstr>Bag of words example</vt:lpstr>
      <vt:lpstr>Bag of words example</vt:lpstr>
      <vt:lpstr>Questions?</vt:lpstr>
      <vt:lpstr>Summary</vt:lpstr>
      <vt:lpstr>Summary</vt:lpstr>
      <vt:lpstr>Summary</vt:lpstr>
      <vt:lpstr>Summary</vt:lpstr>
      <vt:lpstr>Summary</vt:lpstr>
      <vt:lpstr>Optional Reading</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Yeo</dc:creator>
  <cp:lastModifiedBy>Yeo Boon Thye Thomas</cp:lastModifiedBy>
  <cp:revision>4162</cp:revision>
  <dcterms:created xsi:type="dcterms:W3CDTF">2015-05-02T03:34:26Z</dcterms:created>
  <dcterms:modified xsi:type="dcterms:W3CDTF">2021-08-14T06:49:19Z</dcterms:modified>
</cp:coreProperties>
</file>